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4"/>
    <p:sldMasterId id="2147483781" r:id="rId5"/>
  </p:sldMasterIdLst>
  <p:notesMasterIdLst>
    <p:notesMasterId r:id="rId57"/>
  </p:notesMasterIdLst>
  <p:handoutMasterIdLst>
    <p:handoutMasterId r:id="rId58"/>
  </p:handoutMasterIdLst>
  <p:sldIdLst>
    <p:sldId id="379" r:id="rId6"/>
    <p:sldId id="337" r:id="rId7"/>
    <p:sldId id="273" r:id="rId8"/>
    <p:sldId id="334" r:id="rId9"/>
    <p:sldId id="335" r:id="rId10"/>
    <p:sldId id="426" r:id="rId11"/>
    <p:sldId id="343" r:id="rId12"/>
    <p:sldId id="270" r:id="rId13"/>
    <p:sldId id="276" r:id="rId14"/>
    <p:sldId id="360" r:id="rId15"/>
    <p:sldId id="352" r:id="rId16"/>
    <p:sldId id="264" r:id="rId17"/>
    <p:sldId id="281" r:id="rId18"/>
    <p:sldId id="338" r:id="rId19"/>
    <p:sldId id="282" r:id="rId20"/>
    <p:sldId id="266" r:id="rId21"/>
    <p:sldId id="267" r:id="rId22"/>
    <p:sldId id="361" r:id="rId23"/>
    <p:sldId id="362" r:id="rId24"/>
    <p:sldId id="285" r:id="rId25"/>
    <p:sldId id="321" r:id="rId26"/>
    <p:sldId id="322" r:id="rId27"/>
    <p:sldId id="288" r:id="rId28"/>
    <p:sldId id="364" r:id="rId29"/>
    <p:sldId id="291" r:id="rId30"/>
    <p:sldId id="365" r:id="rId31"/>
    <p:sldId id="323" r:id="rId32"/>
    <p:sldId id="372" r:id="rId33"/>
    <p:sldId id="373" r:id="rId34"/>
    <p:sldId id="374" r:id="rId35"/>
    <p:sldId id="293" r:id="rId36"/>
    <p:sldId id="299" r:id="rId37"/>
    <p:sldId id="366" r:id="rId38"/>
    <p:sldId id="368" r:id="rId39"/>
    <p:sldId id="303" r:id="rId40"/>
    <p:sldId id="375" r:id="rId41"/>
    <p:sldId id="345" r:id="rId42"/>
    <p:sldId id="376" r:id="rId43"/>
    <p:sldId id="377" r:id="rId44"/>
    <p:sldId id="378" r:id="rId45"/>
    <p:sldId id="313" r:id="rId46"/>
    <p:sldId id="332" r:id="rId47"/>
    <p:sldId id="314" r:id="rId48"/>
    <p:sldId id="333" r:id="rId49"/>
    <p:sldId id="317" r:id="rId50"/>
    <p:sldId id="380" r:id="rId51"/>
    <p:sldId id="382" r:id="rId52"/>
    <p:sldId id="354" r:id="rId53"/>
    <p:sldId id="355" r:id="rId54"/>
    <p:sldId id="381" r:id="rId55"/>
    <p:sldId id="356" r:id="rId56"/>
  </p:sldIdLst>
  <p:sldSz cx="9144000" cy="6858000" type="screen4x3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3F485-3B22-447B-8231-F5CABDAAE13D}" v="80" dt="2021-10-06T07:45:32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en Denert" userId="2b348317-51f2-4407-bb2b-b37781534dd7" providerId="ADAL" clId="{B263F485-3B22-447B-8231-F5CABDAAE13D}"/>
    <pc:docChg chg="undo custSel addSld modSld modMainMaster">
      <pc:chgData name="Marleen Denert" userId="2b348317-51f2-4407-bb2b-b37781534dd7" providerId="ADAL" clId="{B263F485-3B22-447B-8231-F5CABDAAE13D}" dt="2021-10-06T07:46:15.134" v="414" actId="692"/>
      <pc:docMkLst>
        <pc:docMk/>
      </pc:docMkLst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64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66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67"/>
        </pc:sldMkLst>
      </pc:sldChg>
      <pc:sldChg chg="addSp modSp mod modTransition modAnim">
        <pc:chgData name="Marleen Denert" userId="2b348317-51f2-4407-bb2b-b37781534dd7" providerId="ADAL" clId="{B263F485-3B22-447B-8231-F5CABDAAE13D}" dt="2021-09-12T07:52:41.547" v="266"/>
        <pc:sldMkLst>
          <pc:docMk/>
          <pc:sldMk cId="0" sldId="270"/>
        </pc:sldMkLst>
        <pc:spChg chg="add mod">
          <ac:chgData name="Marleen Denert" userId="2b348317-51f2-4407-bb2b-b37781534dd7" providerId="ADAL" clId="{B263F485-3B22-447B-8231-F5CABDAAE13D}" dt="2021-09-12T07:33:02.537" v="141" actId="14100"/>
          <ac:spMkLst>
            <pc:docMk/>
            <pc:sldMk cId="0" sldId="270"/>
            <ac:spMk id="14" creationId="{33D045E0-C1FA-4E0C-AA62-52538B927006}"/>
          </ac:spMkLst>
        </pc:sp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73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76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81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82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85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88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91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293"/>
        </pc:sldMkLst>
      </pc:sldChg>
      <pc:sldChg chg="addSp delSp modSp mod modTransition modAnim">
        <pc:chgData name="Marleen Denert" userId="2b348317-51f2-4407-bb2b-b37781534dd7" providerId="ADAL" clId="{B263F485-3B22-447B-8231-F5CABDAAE13D}" dt="2021-09-12T07:52:41.547" v="266"/>
        <pc:sldMkLst>
          <pc:docMk/>
          <pc:sldMk cId="0" sldId="299"/>
        </pc:sldMkLst>
        <pc:spChg chg="add del mod">
          <ac:chgData name="Marleen Denert" userId="2b348317-51f2-4407-bb2b-b37781534dd7" providerId="ADAL" clId="{B263F485-3B22-447B-8231-F5CABDAAE13D}" dt="2021-09-12T07:34:06.363" v="147"/>
          <ac:spMkLst>
            <pc:docMk/>
            <pc:sldMk cId="0" sldId="299"/>
            <ac:spMk id="14" creationId="{9DFC7BBD-A73E-490B-AAA6-8B9065F48863}"/>
          </ac:spMkLst>
        </pc:spChg>
        <pc:spChg chg="add mod">
          <ac:chgData name="Marleen Denert" userId="2b348317-51f2-4407-bb2b-b37781534dd7" providerId="ADAL" clId="{B263F485-3B22-447B-8231-F5CABDAAE13D}" dt="2021-09-12T07:34:17.760" v="155" actId="14100"/>
          <ac:spMkLst>
            <pc:docMk/>
            <pc:sldMk cId="0" sldId="299"/>
            <ac:spMk id="16" creationId="{819D7DBF-BA8A-444A-9F8B-44761835D39F}"/>
          </ac:spMkLst>
        </pc:spChg>
        <pc:picChg chg="mod">
          <ac:chgData name="Marleen Denert" userId="2b348317-51f2-4407-bb2b-b37781534dd7" providerId="ADAL" clId="{B263F485-3B22-447B-8231-F5CABDAAE13D}" dt="2021-09-12T07:34:05.945" v="146" actId="1076"/>
          <ac:picMkLst>
            <pc:docMk/>
            <pc:sldMk cId="0" sldId="299"/>
            <ac:picMk id="13" creationId="{00000000-0000-0000-0000-000000000000}"/>
          </ac:picMkLst>
        </pc:pic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03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13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14"/>
        </pc:sldMkLst>
      </pc:sldChg>
      <pc:sldChg chg="addSp delSp modSp mod 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17"/>
        </pc:sldMkLst>
        <pc:spChg chg="mod">
          <ac:chgData name="Marleen Denert" userId="2b348317-51f2-4407-bb2b-b37781534dd7" providerId="ADAL" clId="{B263F485-3B22-447B-8231-F5CABDAAE13D}" dt="2021-09-12T07:42:57.387" v="220" actId="1076"/>
          <ac:spMkLst>
            <pc:docMk/>
            <pc:sldMk cId="0" sldId="317"/>
            <ac:spMk id="6" creationId="{00000000-0000-0000-0000-000000000000}"/>
          </ac:spMkLst>
        </pc:spChg>
        <pc:spChg chg="mod">
          <ac:chgData name="Marleen Denert" userId="2b348317-51f2-4407-bb2b-b37781534dd7" providerId="ADAL" clId="{B263F485-3B22-447B-8231-F5CABDAAE13D}" dt="2021-09-12T07:43:54.555" v="261" actId="20577"/>
          <ac:spMkLst>
            <pc:docMk/>
            <pc:sldMk cId="0" sldId="317"/>
            <ac:spMk id="17" creationId="{00000000-0000-0000-0000-000000000000}"/>
          </ac:spMkLst>
        </pc:spChg>
        <pc:picChg chg="add mod">
          <ac:chgData name="Marleen Denert" userId="2b348317-51f2-4407-bb2b-b37781534dd7" providerId="ADAL" clId="{B263F485-3B22-447B-8231-F5CABDAAE13D}" dt="2021-09-12T07:43:23.701" v="223" actId="1076"/>
          <ac:picMkLst>
            <pc:docMk/>
            <pc:sldMk cId="0" sldId="317"/>
            <ac:picMk id="3" creationId="{6425CCBF-E0FF-4094-9E8D-9B263EABDD25}"/>
          </ac:picMkLst>
        </pc:picChg>
        <pc:picChg chg="add mod">
          <ac:chgData name="Marleen Denert" userId="2b348317-51f2-4407-bb2b-b37781534dd7" providerId="ADAL" clId="{B263F485-3B22-447B-8231-F5CABDAAE13D}" dt="2021-09-12T07:43:29.379" v="225" actId="14100"/>
          <ac:picMkLst>
            <pc:docMk/>
            <pc:sldMk cId="0" sldId="317"/>
            <ac:picMk id="5" creationId="{49E70B18-9CEC-4443-957E-E808E038601A}"/>
          </ac:picMkLst>
        </pc:picChg>
        <pc:picChg chg="del">
          <ac:chgData name="Marleen Denert" userId="2b348317-51f2-4407-bb2b-b37781534dd7" providerId="ADAL" clId="{B263F485-3B22-447B-8231-F5CABDAAE13D}" dt="2021-09-12T07:42:40.968" v="200" actId="478"/>
          <ac:picMkLst>
            <pc:docMk/>
            <pc:sldMk cId="0" sldId="317"/>
            <ac:picMk id="13" creationId="{00000000-0000-0000-0000-000000000000}"/>
          </ac:picMkLst>
        </pc:picChg>
        <pc:picChg chg="del">
          <ac:chgData name="Marleen Denert" userId="2b348317-51f2-4407-bb2b-b37781534dd7" providerId="ADAL" clId="{B263F485-3B22-447B-8231-F5CABDAAE13D}" dt="2021-09-12T07:43:20.121" v="222" actId="478"/>
          <ac:picMkLst>
            <pc:docMk/>
            <pc:sldMk cId="0" sldId="317"/>
            <ac:picMk id="14" creationId="{00000000-0000-0000-0000-000000000000}"/>
          </ac:picMkLst>
        </pc:picChg>
        <pc:cxnChg chg="mod">
          <ac:chgData name="Marleen Denert" userId="2b348317-51f2-4407-bb2b-b37781534dd7" providerId="ADAL" clId="{B263F485-3B22-447B-8231-F5CABDAAE13D}" dt="2021-09-12T07:43:39.033" v="228" actId="1076"/>
          <ac:cxnSpMkLst>
            <pc:docMk/>
            <pc:sldMk cId="0" sldId="317"/>
            <ac:cxnSpMk id="8" creationId="{00000000-0000-0000-0000-000000000000}"/>
          </ac:cxnSpMkLst>
        </pc:cxnChg>
        <pc:cxnChg chg="del mod">
          <ac:chgData name="Marleen Denert" userId="2b348317-51f2-4407-bb2b-b37781534dd7" providerId="ADAL" clId="{B263F485-3B22-447B-8231-F5CABDAAE13D}" dt="2021-09-12T07:43:35.460" v="227" actId="478"/>
          <ac:cxnSpMkLst>
            <pc:docMk/>
            <pc:sldMk cId="0" sldId="317"/>
            <ac:cxnSpMk id="10" creationId="{00000000-0000-0000-0000-000000000000}"/>
          </ac:cxnSpMkLst>
        </pc:cxn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21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22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23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32"/>
        </pc:sldMkLst>
      </pc:sldChg>
      <pc:sldChg chg="modSp mod 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33"/>
        </pc:sldMkLst>
        <pc:spChg chg="mod">
          <ac:chgData name="Marleen Denert" userId="2b348317-51f2-4407-bb2b-b37781534dd7" providerId="ADAL" clId="{B263F485-3B22-447B-8231-F5CABDAAE13D}" dt="2021-09-12T07:40:41.101" v="198" actId="6549"/>
          <ac:spMkLst>
            <pc:docMk/>
            <pc:sldMk cId="0" sldId="333"/>
            <ac:spMk id="8" creationId="{00000000-0000-0000-0000-000000000000}"/>
          </ac:spMkLst>
        </pc:sp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34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35"/>
        </pc:sldMkLst>
      </pc:sldChg>
      <pc:sldChg chg="addSp modSp mod modTransition modAnim">
        <pc:chgData name="Marleen Denert" userId="2b348317-51f2-4407-bb2b-b37781534dd7" providerId="ADAL" clId="{B263F485-3B22-447B-8231-F5CABDAAE13D}" dt="2021-09-12T07:52:41.547" v="266"/>
        <pc:sldMkLst>
          <pc:docMk/>
          <pc:sldMk cId="0" sldId="337"/>
        </pc:sldMkLst>
        <pc:spChg chg="add mod">
          <ac:chgData name="Marleen Denert" userId="2b348317-51f2-4407-bb2b-b37781534dd7" providerId="ADAL" clId="{B263F485-3B22-447B-8231-F5CABDAAE13D}" dt="2021-09-12T07:32:21.243" v="133" actId="1076"/>
          <ac:spMkLst>
            <pc:docMk/>
            <pc:sldMk cId="0" sldId="337"/>
            <ac:spMk id="8" creationId="{001216B7-B225-4EF0-81FB-411C095FC168}"/>
          </ac:spMkLst>
        </pc:spChg>
        <pc:picChg chg="mod">
          <ac:chgData name="Marleen Denert" userId="2b348317-51f2-4407-bb2b-b37781534dd7" providerId="ADAL" clId="{B263F485-3B22-447B-8231-F5CABDAAE13D}" dt="2021-09-12T07:32:11.591" v="129" actId="1076"/>
          <ac:picMkLst>
            <pc:docMk/>
            <pc:sldMk cId="0" sldId="337"/>
            <ac:picMk id="7" creationId="{00000000-0000-0000-0000-000000000000}"/>
          </ac:picMkLst>
        </pc:picChg>
        <pc:picChg chg="mod">
          <ac:chgData name="Marleen Denert" userId="2b348317-51f2-4407-bb2b-b37781534dd7" providerId="ADAL" clId="{B263F485-3B22-447B-8231-F5CABDAAE13D}" dt="2021-09-12T07:32:09.450" v="128" actId="1076"/>
          <ac:picMkLst>
            <pc:docMk/>
            <pc:sldMk cId="0" sldId="337"/>
            <ac:picMk id="1026" creationId="{00000000-0000-0000-0000-000000000000}"/>
          </ac:picMkLst>
        </pc:pic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38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43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45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52"/>
        </pc:sldMkLst>
      </pc:sldChg>
      <pc:sldChg chg="addSp delSp modSp mod 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54"/>
        </pc:sldMkLst>
        <pc:picChg chg="del">
          <ac:chgData name="Marleen Denert" userId="2b348317-51f2-4407-bb2b-b37781534dd7" providerId="ADAL" clId="{B263F485-3B22-447B-8231-F5CABDAAE13D}" dt="2021-09-12T07:44:59.974" v="262" actId="478"/>
          <ac:picMkLst>
            <pc:docMk/>
            <pc:sldMk cId="0" sldId="354"/>
            <ac:picMk id="6" creationId="{00000000-0000-0000-0000-000000000000}"/>
          </ac:picMkLst>
        </pc:picChg>
        <pc:picChg chg="add mod">
          <ac:chgData name="Marleen Denert" userId="2b348317-51f2-4407-bb2b-b37781534dd7" providerId="ADAL" clId="{B263F485-3B22-447B-8231-F5CABDAAE13D}" dt="2021-09-12T07:45:03.584" v="264" actId="1076"/>
          <ac:picMkLst>
            <pc:docMk/>
            <pc:sldMk cId="0" sldId="354"/>
            <ac:picMk id="7" creationId="{BEF433E4-9F8B-460C-B554-38EA711FB29A}"/>
          </ac:picMkLst>
        </pc:pic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55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0" sldId="356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2633642461" sldId="360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2119589584" sldId="361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707264238" sldId="362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365809832" sldId="364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2232904292" sldId="365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93494534" sldId="366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2941497491" sldId="368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2618353034" sldId="372"/>
        </pc:sldMkLst>
      </pc:sldChg>
      <pc:sldChg chg="addSp delSp modSp mod modTransition modAnim">
        <pc:chgData name="Marleen Denert" userId="2b348317-51f2-4407-bb2b-b37781534dd7" providerId="ADAL" clId="{B263F485-3B22-447B-8231-F5CABDAAE13D}" dt="2021-09-12T07:52:41.547" v="266"/>
        <pc:sldMkLst>
          <pc:docMk/>
          <pc:sldMk cId="2120121539" sldId="373"/>
        </pc:sldMkLst>
        <pc:spChg chg="add del">
          <ac:chgData name="Marleen Denert" userId="2b348317-51f2-4407-bb2b-b37781534dd7" providerId="ADAL" clId="{B263F485-3B22-447B-8231-F5CABDAAE13D}" dt="2021-09-12T07:30:02.231" v="52" actId="478"/>
          <ac:spMkLst>
            <pc:docMk/>
            <pc:sldMk cId="2120121539" sldId="373"/>
            <ac:spMk id="3" creationId="{6158D87E-201F-48C6-8EDE-899A632A255D}"/>
          </ac:spMkLst>
        </pc:spChg>
        <pc:spChg chg="add mod">
          <ac:chgData name="Marleen Denert" userId="2b348317-51f2-4407-bb2b-b37781534dd7" providerId="ADAL" clId="{B263F485-3B22-447B-8231-F5CABDAAE13D}" dt="2021-09-12T07:38:54.011" v="166" actId="14100"/>
          <ac:spMkLst>
            <pc:docMk/>
            <pc:sldMk cId="2120121539" sldId="373"/>
            <ac:spMk id="4" creationId="{796208BB-6D0E-4A57-99BB-B88914C61E1D}"/>
          </ac:spMkLst>
        </pc:spChg>
        <pc:spChg chg="mod">
          <ac:chgData name="Marleen Denert" userId="2b348317-51f2-4407-bb2b-b37781534dd7" providerId="ADAL" clId="{B263F485-3B22-447B-8231-F5CABDAAE13D}" dt="2021-09-12T07:29:29.381" v="50" actId="20577"/>
          <ac:spMkLst>
            <pc:docMk/>
            <pc:sldMk cId="2120121539" sldId="373"/>
            <ac:spMk id="15" creationId="{00000000-0000-0000-0000-000000000000}"/>
          </ac:spMkLst>
        </pc:sp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3605075279" sldId="374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2033714099" sldId="375"/>
        </pc:sldMkLst>
      </pc:sldChg>
      <pc:sldChg chg="addSp modSp mod modTransition modAnim">
        <pc:chgData name="Marleen Denert" userId="2b348317-51f2-4407-bb2b-b37781534dd7" providerId="ADAL" clId="{B263F485-3B22-447B-8231-F5CABDAAE13D}" dt="2021-09-12T07:52:41.547" v="266"/>
        <pc:sldMkLst>
          <pc:docMk/>
          <pc:sldMk cId="3809014713" sldId="376"/>
        </pc:sldMkLst>
        <pc:spChg chg="add mod">
          <ac:chgData name="Marleen Denert" userId="2b348317-51f2-4407-bb2b-b37781534dd7" providerId="ADAL" clId="{B263F485-3B22-447B-8231-F5CABDAAE13D}" dt="2021-09-12T07:35:17.843" v="159" actId="14100"/>
          <ac:spMkLst>
            <pc:docMk/>
            <pc:sldMk cId="3809014713" sldId="376"/>
            <ac:spMk id="7" creationId="{050E5894-335B-4961-A579-DD9C67D84ACD}"/>
          </ac:spMkLst>
        </pc:sp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3017336378" sldId="377"/>
        </pc:sldMkLst>
      </pc:sldChg>
      <pc:sldChg chg="addSp modSp mod modTransition modAnim">
        <pc:chgData name="Marleen Denert" userId="2b348317-51f2-4407-bb2b-b37781534dd7" providerId="ADAL" clId="{B263F485-3B22-447B-8231-F5CABDAAE13D}" dt="2021-09-12T07:52:41.547" v="266"/>
        <pc:sldMkLst>
          <pc:docMk/>
          <pc:sldMk cId="2511272089" sldId="378"/>
        </pc:sldMkLst>
        <pc:spChg chg="add mod">
          <ac:chgData name="Marleen Denert" userId="2b348317-51f2-4407-bb2b-b37781534dd7" providerId="ADAL" clId="{B263F485-3B22-447B-8231-F5CABDAAE13D}" dt="2021-09-12T07:35:34.069" v="164" actId="14100"/>
          <ac:spMkLst>
            <pc:docMk/>
            <pc:sldMk cId="2511272089" sldId="378"/>
            <ac:spMk id="11" creationId="{66C52D9E-4186-4C12-9F8E-813032FE1B41}"/>
          </ac:spMkLst>
        </pc:spChg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1876413646" sldId="379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1702836909" sldId="380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3734542610" sldId="381"/>
        </pc:sldMkLst>
      </pc:sldChg>
      <pc:sldChg chg="modTransition">
        <pc:chgData name="Marleen Denert" userId="2b348317-51f2-4407-bb2b-b37781534dd7" providerId="ADAL" clId="{B263F485-3B22-447B-8231-F5CABDAAE13D}" dt="2021-09-12T07:52:41.547" v="266"/>
        <pc:sldMkLst>
          <pc:docMk/>
          <pc:sldMk cId="3923149803" sldId="382"/>
        </pc:sldMkLst>
      </pc:sldChg>
      <pc:sldChg chg="addSp modSp add mod modAnim">
        <pc:chgData name="Marleen Denert" userId="2b348317-51f2-4407-bb2b-b37781534dd7" providerId="ADAL" clId="{B263F485-3B22-447B-8231-F5CABDAAE13D}" dt="2021-10-06T07:46:15.134" v="414" actId="692"/>
        <pc:sldMkLst>
          <pc:docMk/>
          <pc:sldMk cId="2238807563" sldId="426"/>
        </pc:sldMkLst>
        <pc:spChg chg="mod">
          <ac:chgData name="Marleen Denert" userId="2b348317-51f2-4407-bb2b-b37781534dd7" providerId="ADAL" clId="{B263F485-3B22-447B-8231-F5CABDAAE13D}" dt="2021-10-06T07:43:58.697" v="291" actId="6549"/>
          <ac:spMkLst>
            <pc:docMk/>
            <pc:sldMk cId="2238807563" sldId="426"/>
            <ac:spMk id="2" creationId="{00000000-0000-0000-0000-000000000000}"/>
          </ac:spMkLst>
        </pc:spChg>
        <pc:spChg chg="add mod">
          <ac:chgData name="Marleen Denert" userId="2b348317-51f2-4407-bb2b-b37781534dd7" providerId="ADAL" clId="{B263F485-3B22-447B-8231-F5CABDAAE13D}" dt="2021-10-06T07:46:15.134" v="414" actId="692"/>
          <ac:spMkLst>
            <pc:docMk/>
            <pc:sldMk cId="2238807563" sldId="426"/>
            <ac:spMk id="6" creationId="{CBFFD4B2-6241-4645-BD28-F8D4DCB0DACC}"/>
          </ac:spMkLst>
        </pc:spChg>
        <pc:spChg chg="mod">
          <ac:chgData name="Marleen Denert" userId="2b348317-51f2-4407-bb2b-b37781534dd7" providerId="ADAL" clId="{B263F485-3B22-447B-8231-F5CABDAAE13D}" dt="2021-10-06T07:45:36.033" v="351" actId="14100"/>
          <ac:spMkLst>
            <pc:docMk/>
            <pc:sldMk cId="2238807563" sldId="426"/>
            <ac:spMk id="13" creationId="{00000000-0000-0000-0000-000000000000}"/>
          </ac:spMkLst>
        </pc:spChg>
        <pc:picChg chg="add mod">
          <ac:chgData name="Marleen Denert" userId="2b348317-51f2-4407-bb2b-b37781534dd7" providerId="ADAL" clId="{B263F485-3B22-447B-8231-F5CABDAAE13D}" dt="2021-10-06T07:45:20.712" v="345" actId="1076"/>
          <ac:picMkLst>
            <pc:docMk/>
            <pc:sldMk cId="2238807563" sldId="426"/>
            <ac:picMk id="4" creationId="{1E981266-A554-49FA-B0C7-FEBB6074A942}"/>
          </ac:picMkLst>
        </pc:picChg>
      </pc:sldChg>
      <pc:sldMasterChg chg="modTransition modSldLayout">
        <pc:chgData name="Marleen Denert" userId="2b348317-51f2-4407-bb2b-b37781534dd7" providerId="ADAL" clId="{B263F485-3B22-447B-8231-F5CABDAAE13D}" dt="2021-09-12T07:52:41.547" v="266"/>
        <pc:sldMasterMkLst>
          <pc:docMk/>
          <pc:sldMasterMk cId="3773309307" sldId="2147483769"/>
        </pc:sldMasterMkLst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1663931552" sldId="2147483770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2288658852" sldId="2147483771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1282816989" sldId="2147483772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2803465794" sldId="2147483773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3376780551" sldId="2147483774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826765136" sldId="2147483775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173865009" sldId="2147483776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324385926" sldId="2147483777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1909916886" sldId="2147483778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1100838761" sldId="2147483779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773309307" sldId="2147483769"/>
            <pc:sldLayoutMk cId="650739895" sldId="2147483780"/>
          </pc:sldLayoutMkLst>
        </pc:sldLayoutChg>
      </pc:sldMasterChg>
      <pc:sldMasterChg chg="modTransition modSldLayout">
        <pc:chgData name="Marleen Denert" userId="2b348317-51f2-4407-bb2b-b37781534dd7" providerId="ADAL" clId="{B263F485-3B22-447B-8231-F5CABDAAE13D}" dt="2021-09-12T07:52:41.547" v="266"/>
        <pc:sldMasterMkLst>
          <pc:docMk/>
          <pc:sldMasterMk cId="3959864170" sldId="2147483781"/>
        </pc:sldMasterMkLst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959864170" sldId="2147483781"/>
            <pc:sldLayoutMk cId="3924134573" sldId="2147483782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959864170" sldId="2147483781"/>
            <pc:sldLayoutMk cId="710135287" sldId="2147483783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959864170" sldId="2147483781"/>
            <pc:sldLayoutMk cId="3410618504" sldId="2147483784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959864170" sldId="2147483781"/>
            <pc:sldLayoutMk cId="1793701479" sldId="2147483785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959864170" sldId="2147483781"/>
            <pc:sldLayoutMk cId="4144743443" sldId="2147483786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959864170" sldId="2147483781"/>
            <pc:sldLayoutMk cId="373082207" sldId="2147483787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959864170" sldId="2147483781"/>
            <pc:sldLayoutMk cId="1092965661" sldId="2147483788"/>
          </pc:sldLayoutMkLst>
        </pc:sldLayoutChg>
        <pc:sldLayoutChg chg="modTransition">
          <pc:chgData name="Marleen Denert" userId="2b348317-51f2-4407-bb2b-b37781534dd7" providerId="ADAL" clId="{B263F485-3B22-447B-8231-F5CABDAAE13D}" dt="2021-09-12T07:52:41.547" v="266"/>
          <pc:sldLayoutMkLst>
            <pc:docMk/>
            <pc:sldMasterMk cId="3959864170" sldId="2147483781"/>
            <pc:sldLayoutMk cId="498553006" sldId="214748378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31ECD7A-8801-43D4-B6A5-5E943353C52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91951A45-DFA8-40F1-BC33-F1208CEFDE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193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57D2DC5-4F85-4DC1-8407-09EE97ABB421}" type="datetimeFigureOut">
              <a:rPr lang="nl-NL" smtClean="0"/>
              <a:pPr/>
              <a:t>6-10-2021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9932D6B8-849F-43BF-889E-AF9435239AF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574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D6B8-849F-43BF-889E-AF9435239AF2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33AC-0F3D-4C0C-B9D5-FECC5B695304}" type="datetime1">
              <a:rPr lang="nl-BE" smtClean="0"/>
              <a:t>6/10/2021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93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00F5-397D-4012-9962-1E02ACF4A016}" type="datetime1">
              <a:rPr lang="nl-BE" smtClean="0"/>
              <a:t>6/10/2021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83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EF9E-F0DD-45EC-8A2A-5D58FC791437}" type="datetime1">
              <a:rPr lang="nl-BE" smtClean="0"/>
              <a:t>6/10/2021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739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1">
              <a:defRPr/>
            </a:pPr>
            <a:fld id="{5A24147F-ED97-47AF-A1B3-C82A179CF7F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771">
                <a:defRPr/>
              </a:pPr>
              <a:t>6-10-2021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1">
              <a:defRPr/>
            </a:pPr>
            <a:fld id="{7AE184E0-0BD4-4705-A12B-9B71DDE63301}" type="slidenum">
              <a:rPr lang="en-GB" smtClean="0"/>
              <a:pPr defTabSz="685771">
                <a:defRPr/>
              </a:pPr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61" y="1599810"/>
            <a:ext cx="288054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4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979595"/>
            <a:ext cx="8661767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0882" y="1607345"/>
            <a:ext cx="8007342" cy="3119285"/>
          </a:xfrm>
        </p:spPr>
        <p:txBody>
          <a:bodyPr anchor="b">
            <a:noAutofit/>
          </a:bodyPr>
          <a:lstStyle>
            <a:lvl1pPr algn="l">
              <a:lnSpc>
                <a:spcPts val="5801"/>
              </a:lnSpc>
              <a:defRPr sz="5274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76842" y="4833785"/>
            <a:ext cx="8011382" cy="410063"/>
          </a:xfrm>
        </p:spPr>
        <p:txBody>
          <a:bodyPr>
            <a:normAutofit/>
          </a:bodyPr>
          <a:lstStyle>
            <a:lvl1pPr marL="0" indent="0" algn="l">
              <a:lnSpc>
                <a:spcPts val="1899"/>
              </a:lnSpc>
              <a:buNone/>
              <a:defRPr sz="1582" baseline="0">
                <a:solidFill>
                  <a:srgbClr val="FFD200"/>
                </a:solidFill>
              </a:defRPr>
            </a:lvl1pPr>
            <a:lvl2pPr marL="342885" indent="0" algn="ctr">
              <a:buNone/>
              <a:defRPr sz="1500"/>
            </a:lvl2pPr>
            <a:lvl3pPr marL="685771" indent="0" algn="ctr">
              <a:buNone/>
              <a:defRPr sz="1350"/>
            </a:lvl3pPr>
            <a:lvl4pPr marL="1028656" indent="0" algn="ctr">
              <a:buNone/>
              <a:defRPr sz="1200"/>
            </a:lvl4pPr>
            <a:lvl5pPr marL="1371542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6" indent="0" algn="ctr">
              <a:buNone/>
              <a:defRPr sz="12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4505625"/>
            <a:ext cx="7916968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516686" y="273186"/>
            <a:ext cx="4374053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896"/>
              </a:lnSpc>
              <a:buNone/>
              <a:defRPr sz="738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896"/>
              </a:lnSpc>
              <a:buNone/>
              <a:defRPr sz="738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687814" y="5882626"/>
            <a:ext cx="1205582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013005" y="5882626"/>
            <a:ext cx="1205582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340093" y="5882626"/>
            <a:ext cx="1224567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667182" y="5882626"/>
            <a:ext cx="1224567" cy="653063"/>
          </a:xfrm>
        </p:spPr>
        <p:txBody>
          <a:bodyPr/>
          <a:lstStyle>
            <a:lvl1pPr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482234" y="326532"/>
            <a:ext cx="8205990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" y="0"/>
            <a:ext cx="2938960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3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1"/>
            <a:ext cx="8661767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0882" y="2282429"/>
            <a:ext cx="8007342" cy="3119285"/>
          </a:xfrm>
        </p:spPr>
        <p:txBody>
          <a:bodyPr anchor="b">
            <a:noAutofit/>
          </a:bodyPr>
          <a:lstStyle>
            <a:lvl1pPr algn="l">
              <a:lnSpc>
                <a:spcPts val="5801"/>
              </a:lnSpc>
              <a:defRPr sz="5274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5163750"/>
            <a:ext cx="7916968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defTabSz="685771">
              <a:defRPr/>
            </a:pPr>
            <a:fld id="{7AE184E0-0BD4-4705-A12B-9B71DDE63301}" type="slidenum">
              <a:rPr lang="nl-BE" smtClean="0"/>
              <a:pPr defTabSz="685771">
                <a:defRPr/>
              </a:pPr>
              <a:t>‹nr.›</a:t>
            </a:fld>
            <a:endParaRPr lang="nl-BE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482234" y="326532"/>
            <a:ext cx="8205990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61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795" y="839788"/>
            <a:ext cx="8279578" cy="4708125"/>
          </a:xfrm>
        </p:spPr>
        <p:txBody>
          <a:bodyPr/>
          <a:lstStyle>
            <a:lvl1pPr defTabSz="241112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241112">
              <a:lnSpc>
                <a:spcPct val="120000"/>
              </a:lnSpc>
              <a:defRPr/>
            </a:lvl3pPr>
            <a:lvl4pPr marL="1228165" indent="-290507" defTabSz="1008820">
              <a:lnSpc>
                <a:spcPct val="120000"/>
              </a:lnSpc>
              <a:tabLst/>
              <a:defRPr/>
            </a:lvl4pPr>
            <a:lvl5pPr marL="1562206" indent="-233578" defTabSz="241112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1">
              <a:defRPr/>
            </a:pPr>
            <a:fld id="{25470885-0B31-4E06-AE71-7E16801F283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685771">
                <a:defRPr/>
              </a:pPr>
              <a:t>6/10/2021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1">
              <a:defRPr/>
            </a:pP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1">
              <a:defRPr/>
            </a:pPr>
            <a:fld id="{7AE184E0-0BD4-4705-A12B-9B71DDE63301}" type="slidenum">
              <a:rPr lang="nl-BE" smtClean="0"/>
              <a:pPr defTabSz="685771"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370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1">
              <a:defRPr/>
            </a:pPr>
            <a:fld id="{E7410F60-8C93-4C37-B51A-4DDAE36F7E9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685771">
                <a:defRPr/>
              </a:pPr>
              <a:t>6/10/2021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1">
              <a:defRPr/>
            </a:pP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328838" y="964630"/>
            <a:ext cx="3322469" cy="4568906"/>
          </a:xfrm>
        </p:spPr>
        <p:txBody>
          <a:bodyPr/>
          <a:lstStyle>
            <a:lvl1pPr marL="4520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defTabSz="685771">
              <a:defRPr/>
            </a:pPr>
            <a:fld id="{7AE184E0-0BD4-4705-A12B-9B71DDE63301}" type="slidenum">
              <a:rPr lang="nl-BE" smtClean="0"/>
              <a:pPr defTabSz="685771">
                <a:defRPr/>
              </a:pPr>
              <a:t>‹nr.›</a:t>
            </a:fld>
            <a:endParaRPr lang="nl-BE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0795" y="839788"/>
            <a:ext cx="4452108" cy="4708125"/>
          </a:xfrm>
        </p:spPr>
        <p:txBody>
          <a:bodyPr/>
          <a:lstStyle>
            <a:lvl1pPr defTabSz="241112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241112">
              <a:lnSpc>
                <a:spcPct val="120000"/>
              </a:lnSpc>
              <a:defRPr/>
            </a:lvl3pPr>
            <a:lvl4pPr defTabSz="241112">
              <a:lnSpc>
                <a:spcPct val="120000"/>
              </a:lnSpc>
              <a:defRPr/>
            </a:lvl4pPr>
            <a:lvl5pPr defTabSz="241112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14474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1">
              <a:defRPr/>
            </a:pPr>
            <a:fld id="{656594B6-17DF-4759-A7A5-128AFEA77F2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685771">
                <a:defRPr/>
              </a:pPr>
              <a:t>6/10/2021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1">
              <a:defRPr/>
            </a:pP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71">
              <a:defRPr/>
            </a:pPr>
            <a:fld id="{7AE184E0-0BD4-4705-A12B-9B71DDE63301}" type="slidenum">
              <a:rPr lang="nl-BE" smtClean="0"/>
              <a:pPr defTabSz="685771">
                <a:defRPr/>
              </a:pPr>
              <a:t>‹nr.›</a:t>
            </a:fld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2082" y="964406"/>
            <a:ext cx="816377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3082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71">
              <a:defRPr/>
            </a:pPr>
            <a:fld id="{66A81384-1200-4D40-BEF0-3A17A1F906F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685771">
                <a:defRPr/>
              </a:pPr>
              <a:t>6-10-2021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71"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914343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9143433" cy="6858000"/>
          </a:xfrm>
        </p:spPr>
        <p:txBody>
          <a:bodyPr/>
          <a:lstStyle>
            <a:lvl1pPr marL="45209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92965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233" y="979595"/>
            <a:ext cx="8661767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860297" y="2176876"/>
            <a:ext cx="3827484" cy="1207947"/>
          </a:xfrm>
        </p:spPr>
        <p:txBody>
          <a:bodyPr>
            <a:normAutofit/>
          </a:bodyPr>
          <a:lstStyle>
            <a:lvl1pPr marL="0" indent="0">
              <a:lnSpc>
                <a:spcPts val="1846"/>
              </a:lnSpc>
              <a:buNone/>
              <a:defRPr sz="1266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0882" y="1225716"/>
            <a:ext cx="3912889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1846"/>
              </a:lnSpc>
              <a:defRPr sz="131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723349" y="1285876"/>
            <a:ext cx="7916968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4" y="0"/>
            <a:ext cx="2938960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2093-EAF1-457B-83E1-D2029A98D0FA}" type="datetime1">
              <a:rPr lang="nl-BE" smtClean="0"/>
              <a:t>6/10/2021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65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A1F7-5F1C-4A58-9B5D-576F272E3AFE}" type="datetime1">
              <a:rPr lang="nl-BE" smtClean="0"/>
              <a:t>6/10/2021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1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2561-470F-41EE-9CB5-4530C1B28CA9}" type="datetime1">
              <a:rPr lang="nl-BE" smtClean="0"/>
              <a:t>6/10/2021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46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7CC2A-9FA7-4EAA-BCAE-2DF4F5178B58}" type="datetime1">
              <a:rPr lang="nl-BE" smtClean="0"/>
              <a:t>6/10/2021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7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1F14-B313-41C8-A0C4-1451BA67B5A3}" type="datetime1">
              <a:rPr lang="nl-BE" smtClean="0"/>
              <a:t>6/10/2021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76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B8C2-840C-46AD-A0F6-EB3E461C565B}" type="datetime1">
              <a:rPr lang="nl-BE" smtClean="0"/>
              <a:t>6/10/2021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6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B8EB-2C38-49D8-B05F-A0D44BDB8883}" type="datetime1">
              <a:rPr lang="nl-BE" smtClean="0"/>
              <a:t>6/10/2021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8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A63-8847-44BF-82B3-0BCC7E52137A}" type="datetime1">
              <a:rPr lang="nl-BE" smtClean="0"/>
              <a:t>6/10/2021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91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3F26-D097-456F-BF7C-D1FF4F76DF7A}" type="datetime1">
              <a:rPr lang="nl-BE" smtClean="0"/>
              <a:t>6/10/2021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4ACF-A3E2-4E65-8119-0780E81F00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786" y="95643"/>
            <a:ext cx="8282587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795" y="839788"/>
            <a:ext cx="8279578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7682" y="6292058"/>
            <a:ext cx="1211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71">
              <a:defRPr/>
            </a:pPr>
            <a:fld id="{FA870D1A-A3AB-4E9F-892E-C45B5A80FDB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685771">
                <a:defRPr/>
              </a:pPr>
              <a:t>6/10/2021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1555" y="6324205"/>
            <a:ext cx="4405469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71">
              <a:defRPr/>
            </a:pP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2065" y="6292058"/>
            <a:ext cx="486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E64C8"/>
                </a:solidFill>
              </a:defRPr>
            </a:lvl1pPr>
          </a:lstStyle>
          <a:p>
            <a:pPr defTabSz="685771">
              <a:defRPr/>
            </a:pPr>
            <a:fld id="{7AE184E0-0BD4-4705-A12B-9B71DDE63301}" type="slidenum">
              <a:rPr lang="nl-BE" smtClean="0"/>
              <a:pPr defTabSz="685771">
                <a:defRPr/>
              </a:pPr>
              <a:t>‹nr.›</a:t>
            </a:fld>
            <a:endParaRPr lang="nl-BE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489018" y="258188"/>
            <a:ext cx="816377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489018" y="1113750"/>
            <a:ext cx="4340093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489827" y="5539812"/>
            <a:ext cx="816297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8" y="5559020"/>
            <a:ext cx="1217383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4837148" y="1113750"/>
            <a:ext cx="482233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5326165" y="953692"/>
            <a:ext cx="3326632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hf hdr="0" ftr="0" dt="0"/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2848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282972" indent="-237764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2531" kern="1200">
          <a:solidFill>
            <a:schemeClr val="tx1"/>
          </a:solidFill>
          <a:latin typeface="+mn-lt"/>
          <a:ea typeface="+mn-ea"/>
          <a:cs typeface="+mn-cs"/>
        </a:defRPr>
      </a:lvl1pPr>
      <a:lvl2pPr marL="617013" indent="-237764" algn="l" defTabSz="241112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925938" indent="-237315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2531" kern="1200">
          <a:solidFill>
            <a:schemeClr val="tx1"/>
          </a:solidFill>
          <a:latin typeface="+mn-lt"/>
          <a:ea typeface="+mn-ea"/>
          <a:cs typeface="+mn-cs"/>
        </a:defRPr>
      </a:lvl3pPr>
      <a:lvl4pPr marL="760173" indent="-290507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indent="-611152" algn="l" defTabSz="685771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53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2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9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5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2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6" algn="l" defTabSz="6857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reenfoot.org/boo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8007342" cy="3600400"/>
          </a:xfrm>
        </p:spPr>
        <p:txBody>
          <a:bodyPr/>
          <a:lstStyle/>
          <a:p>
            <a:pPr algn="ctr">
              <a:lnSpc>
                <a:spcPts val="10000"/>
              </a:lnSpc>
              <a:spcBef>
                <a:spcPts val="0"/>
              </a:spcBef>
            </a:pPr>
            <a:r>
              <a:rPr lang="nl-NL" sz="5400" dirty="0"/>
              <a:t>Hoofdstuk 1</a:t>
            </a:r>
            <a:br>
              <a:rPr lang="nl-NL" sz="4431" dirty="0"/>
            </a:br>
            <a:r>
              <a:rPr lang="nl-NL" sz="4800" dirty="0"/>
              <a:t>Kennis maken met </a:t>
            </a:r>
            <a:r>
              <a:rPr lang="nl-NL" sz="4800" dirty="0" err="1"/>
              <a:t>GreenFOOT</a:t>
            </a:r>
            <a:endParaRPr lang="nl-NL" sz="4062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982679" y="5024254"/>
            <a:ext cx="8011382" cy="465282"/>
          </a:xfrm>
        </p:spPr>
        <p:txBody>
          <a:bodyPr>
            <a:normAutofit/>
          </a:bodyPr>
          <a:lstStyle/>
          <a:p>
            <a:pPr algn="r"/>
            <a:r>
              <a:rPr lang="nl-NL" sz="2585" b="1" dirty="0"/>
              <a:t>Wombat - </a:t>
            </a:r>
            <a:r>
              <a:rPr lang="nl-NL" sz="2585" b="1" dirty="0" err="1"/>
              <a:t>Asteroids</a:t>
            </a:r>
            <a:endParaRPr lang="nl-NL" sz="2585" b="1" dirty="0"/>
          </a:p>
        </p:txBody>
      </p:sp>
    </p:spTree>
    <p:extLst>
      <p:ext uri="{BB962C8B-B14F-4D97-AF65-F5344CB8AC3E}">
        <p14:creationId xmlns:p14="http://schemas.microsoft.com/office/powerpoint/2010/main" val="187641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2" y="932763"/>
            <a:ext cx="6054778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maken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2389" y="6546107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10</a:t>
            </a:fld>
            <a:endParaRPr lang="nl-NL" sz="1400"/>
          </a:p>
        </p:txBody>
      </p:sp>
      <p:sp>
        <p:nvSpPr>
          <p:cNvPr id="15" name="TextBox 8"/>
          <p:cNvSpPr txBox="1"/>
          <p:nvPr/>
        </p:nvSpPr>
        <p:spPr>
          <a:xfrm>
            <a:off x="6733498" y="4304466"/>
            <a:ext cx="2122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2.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op     new Wombat()</a:t>
            </a:r>
          </a:p>
        </p:txBody>
      </p:sp>
      <p:pic>
        <p:nvPicPr>
          <p:cNvPr id="17" name="Afbeelding 16" descr="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6480" y="2279564"/>
            <a:ext cx="1714159" cy="2010840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6606480" y="1209334"/>
            <a:ext cx="186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1.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/>
              <a:t>rechtsklik</a:t>
            </a:r>
            <a:r>
              <a:rPr lang="en-US" sz="2400" dirty="0"/>
              <a:t> op Wombat</a:t>
            </a:r>
          </a:p>
        </p:txBody>
      </p:sp>
      <p:cxnSp>
        <p:nvCxnSpPr>
          <p:cNvPr id="25" name="Straight Arrow Connector 9"/>
          <p:cNvCxnSpPr/>
          <p:nvPr/>
        </p:nvCxnSpPr>
        <p:spPr>
          <a:xfrm flipV="1">
            <a:off x="6804248" y="2492896"/>
            <a:ext cx="108870" cy="1881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3685" y="51967"/>
            <a:ext cx="936104" cy="10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 descr="womb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7806" y="5525120"/>
            <a:ext cx="695325" cy="539476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1957801" y="6237312"/>
            <a:ext cx="607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3.</a:t>
            </a:r>
            <a:r>
              <a:rPr lang="en-US" sz="2400" dirty="0"/>
              <a:t> </a:t>
            </a:r>
            <a:r>
              <a:rPr lang="en-US" sz="2400" dirty="0" err="1"/>
              <a:t>Versleep</a:t>
            </a:r>
            <a:r>
              <a:rPr lang="en-US" sz="2400" dirty="0"/>
              <a:t> de wombat </a:t>
            </a:r>
            <a:r>
              <a:rPr lang="en-US" sz="2400" dirty="0" err="1"/>
              <a:t>naar</a:t>
            </a:r>
            <a:r>
              <a:rPr lang="en-US" sz="2400" dirty="0"/>
              <a:t> de </a:t>
            </a:r>
            <a:r>
              <a:rPr lang="en-US" sz="2400" dirty="0" err="1"/>
              <a:t>wombatwereld</a:t>
            </a:r>
            <a:endParaRPr lang="en-US" sz="2400" dirty="0"/>
          </a:p>
        </p:txBody>
      </p:sp>
      <p:cxnSp>
        <p:nvCxnSpPr>
          <p:cNvPr id="24" name="Straight Arrow Connector 9"/>
          <p:cNvCxnSpPr/>
          <p:nvPr/>
        </p:nvCxnSpPr>
        <p:spPr>
          <a:xfrm flipV="1">
            <a:off x="6084168" y="5740219"/>
            <a:ext cx="851117" cy="5691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/>
          <p:cNvCxnSpPr/>
          <p:nvPr/>
        </p:nvCxnSpPr>
        <p:spPr>
          <a:xfrm flipH="1">
            <a:off x="5796136" y="1556792"/>
            <a:ext cx="810344" cy="13681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59479 -0.4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5870"/>
            <a:ext cx="6054778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maken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453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11</a:t>
            </a:fld>
            <a:endParaRPr lang="nl-NL" sz="1400"/>
          </a:p>
        </p:txBody>
      </p:sp>
      <p:sp>
        <p:nvSpPr>
          <p:cNvPr id="3" name="Afgeronde rechthoek 2"/>
          <p:cNvSpPr/>
          <p:nvPr/>
        </p:nvSpPr>
        <p:spPr>
          <a:xfrm>
            <a:off x="1475656" y="4077072"/>
            <a:ext cx="5184576" cy="1316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700"/>
              </a:lnSpc>
            </a:pPr>
            <a:r>
              <a:rPr lang="nl-BE" sz="2400" dirty="0">
                <a:solidFill>
                  <a:schemeClr val="tx1"/>
                </a:solidFill>
              </a:rPr>
              <a:t>Oefening: plaats een aantal wombats en een aantal blaadjes in de Wereld</a:t>
            </a:r>
            <a:endParaRPr lang="nl-NL" sz="2400" dirty="0">
              <a:solidFill>
                <a:schemeClr val="tx1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298" y="116632"/>
            <a:ext cx="936104" cy="10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4" y="1037414"/>
            <a:ext cx="6441080" cy="55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922114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versus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100267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12</a:t>
            </a:fld>
            <a:endParaRPr lang="nl-NL" sz="1400"/>
          </a:p>
        </p:txBody>
      </p:sp>
      <p:sp>
        <p:nvSpPr>
          <p:cNvPr id="4" name="TextBox 8"/>
          <p:cNvSpPr txBox="1"/>
          <p:nvPr/>
        </p:nvSpPr>
        <p:spPr>
          <a:xfrm>
            <a:off x="7355705" y="292383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klassen</a:t>
            </a:r>
            <a:endParaRPr lang="en-US" sz="2800" dirty="0"/>
          </a:p>
        </p:txBody>
      </p:sp>
      <p:cxnSp>
        <p:nvCxnSpPr>
          <p:cNvPr id="5" name="Straight Arrow Connector 10"/>
          <p:cNvCxnSpPr/>
          <p:nvPr/>
        </p:nvCxnSpPr>
        <p:spPr>
          <a:xfrm flipH="1" flipV="1">
            <a:off x="7219560" y="2549708"/>
            <a:ext cx="623177" cy="4124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fgeronde rechthoek 5"/>
          <p:cNvSpPr/>
          <p:nvPr/>
        </p:nvSpPr>
        <p:spPr>
          <a:xfrm>
            <a:off x="5844588" y="2033043"/>
            <a:ext cx="1296144" cy="180035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7280845" y="4639914"/>
            <a:ext cx="16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objecten</a:t>
            </a:r>
            <a:endParaRPr lang="en-US" sz="2800" dirty="0"/>
          </a:p>
        </p:txBody>
      </p:sp>
      <p:cxnSp>
        <p:nvCxnSpPr>
          <p:cNvPr id="9" name="Straight Arrow Connector 10"/>
          <p:cNvCxnSpPr/>
          <p:nvPr/>
        </p:nvCxnSpPr>
        <p:spPr>
          <a:xfrm flipH="1" flipV="1">
            <a:off x="5004048" y="3617220"/>
            <a:ext cx="2491424" cy="115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1331640" y="2041286"/>
            <a:ext cx="3672408" cy="172473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fgeronde rechthoek 15"/>
          <p:cNvSpPr/>
          <p:nvPr/>
        </p:nvSpPr>
        <p:spPr>
          <a:xfrm>
            <a:off x="521054" y="4570471"/>
            <a:ext cx="4829164" cy="8544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BE" sz="2800" dirty="0">
                <a:solidFill>
                  <a:schemeClr val="tx1"/>
                </a:solidFill>
              </a:rPr>
              <a:t>1 </a:t>
            </a:r>
            <a:r>
              <a:rPr lang="nl-BE" sz="2800" b="1" dirty="0">
                <a:solidFill>
                  <a:schemeClr val="tx1"/>
                </a:solidFill>
              </a:rPr>
              <a:t>klasse</a:t>
            </a:r>
            <a:r>
              <a:rPr lang="nl-BE" sz="2800" dirty="0">
                <a:solidFill>
                  <a:schemeClr val="tx1"/>
                </a:solidFill>
              </a:rPr>
              <a:t> -- </a:t>
            </a:r>
            <a:r>
              <a:rPr lang="nl-BE" sz="2800" b="1" dirty="0">
                <a:solidFill>
                  <a:schemeClr val="tx1"/>
                </a:solidFill>
              </a:rPr>
              <a:t>meerdere objecten    </a:t>
            </a:r>
            <a:endParaRPr lang="nl-B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24446"/>
            <a:ext cx="6654741" cy="57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92211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1.3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Interactie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met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13</a:t>
            </a:fld>
            <a:endParaRPr lang="nl-NL" sz="1400"/>
          </a:p>
        </p:txBody>
      </p:sp>
      <p:sp>
        <p:nvSpPr>
          <p:cNvPr id="5" name="TextBox 8"/>
          <p:cNvSpPr txBox="1"/>
          <p:nvPr/>
        </p:nvSpPr>
        <p:spPr>
          <a:xfrm>
            <a:off x="62457" y="3500601"/>
            <a:ext cx="2664296" cy="10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400" dirty="0" err="1"/>
              <a:t>Beschikbare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methodes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23806" y="1746743"/>
            <a:ext cx="1487544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/>
              <a:t>Rechtsklik</a:t>
            </a:r>
            <a:r>
              <a:rPr lang="en-US" sz="2400" dirty="0"/>
              <a:t> op de wombat</a:t>
            </a:r>
          </a:p>
        </p:txBody>
      </p:sp>
      <p:cxnSp>
        <p:nvCxnSpPr>
          <p:cNvPr id="8" name="Straight Arrow Connector 10"/>
          <p:cNvCxnSpPr/>
          <p:nvPr/>
        </p:nvCxnSpPr>
        <p:spPr>
          <a:xfrm>
            <a:off x="1580171" y="2233843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"/>
          <p:cNvCxnSpPr/>
          <p:nvPr/>
        </p:nvCxnSpPr>
        <p:spPr>
          <a:xfrm>
            <a:off x="1745680" y="3981389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inkeraccolade 3"/>
          <p:cNvSpPr/>
          <p:nvPr/>
        </p:nvSpPr>
        <p:spPr>
          <a:xfrm>
            <a:off x="2690105" y="2896516"/>
            <a:ext cx="201809" cy="2116659"/>
          </a:xfrm>
          <a:prstGeom prst="leftBrace">
            <a:avLst>
              <a:gd name="adj1" fmla="val 17857"/>
              <a:gd name="adj2" fmla="val 5176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67177" y="1918665"/>
            <a:ext cx="462459" cy="3655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844146" y="1772178"/>
            <a:ext cx="18182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2400" dirty="0"/>
              <a:t>objectmenu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2110" t="41953" r="48695" b="25563"/>
          <a:stretch>
            <a:fillRect/>
          </a:stretch>
        </p:blipFill>
        <p:spPr bwMode="auto">
          <a:xfrm>
            <a:off x="2896479" y="2368520"/>
            <a:ext cx="2614776" cy="33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864096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UML – voorstelling van de klasse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79512" y="1340768"/>
            <a:ext cx="8136904" cy="4800600"/>
          </a:xfrm>
        </p:spPr>
        <p:txBody>
          <a:bodyPr>
            <a:normAutofit/>
          </a:bodyPr>
          <a:lstStyle/>
          <a:p>
            <a:pPr marL="446088" indent="-331788"/>
            <a:r>
              <a:rPr lang="nl-BE" sz="2800" dirty="0"/>
              <a:t>De klasse Wombat voorziet in methodes </a:t>
            </a:r>
          </a:p>
          <a:p>
            <a:pPr marL="446088" indent="-331788">
              <a:spcBef>
                <a:spcPts val="2400"/>
              </a:spcBef>
            </a:pPr>
            <a:r>
              <a:rPr lang="nl-BE" sz="2800" dirty="0"/>
              <a:t>Elk object van die klasse (instantie) kan je:</a:t>
            </a:r>
          </a:p>
          <a:p>
            <a:pPr marL="895350" lvl="1" indent="-447675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Analyseren (</a:t>
            </a:r>
            <a:r>
              <a:rPr lang="nl-BE" sz="2600" dirty="0" err="1"/>
              <a:t>canMove</a:t>
            </a:r>
            <a:r>
              <a:rPr lang="nl-BE" sz="2600" dirty="0"/>
              <a:t>,                                                          </a:t>
            </a:r>
            <a:r>
              <a:rPr lang="nl-BE" sz="2600" dirty="0" err="1"/>
              <a:t>foundLeaf</a:t>
            </a:r>
            <a:r>
              <a:rPr lang="nl-BE" sz="2600" dirty="0"/>
              <a:t>, …)</a:t>
            </a:r>
          </a:p>
          <a:p>
            <a:pPr marL="895350" lvl="1" indent="-447675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Aanpassen (</a:t>
            </a:r>
            <a:r>
              <a:rPr lang="nl-BE" sz="2600" dirty="0" err="1"/>
              <a:t>turnLeft</a:t>
            </a:r>
            <a:r>
              <a:rPr lang="nl-BE" sz="2600" dirty="0"/>
              <a:t>, …)</a:t>
            </a:r>
          </a:p>
          <a:p>
            <a:pPr marL="895350" lvl="1" indent="-447675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Laten bewegen (move)</a:t>
            </a:r>
          </a:p>
          <a:p>
            <a:pPr marL="895350" lvl="1" indent="-447675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Laten handelen (act)</a:t>
            </a:r>
            <a:endParaRPr lang="nl-NL" sz="2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14</a:t>
            </a:fld>
            <a:endParaRPr lang="nl-NL" sz="1400"/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417415"/>
              </p:ext>
            </p:extLst>
          </p:nvPr>
        </p:nvGraphicFramePr>
        <p:xfrm>
          <a:off x="4932040" y="2689880"/>
          <a:ext cx="3888432" cy="380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r>
                        <a:rPr lang="nl-BE" sz="2400" dirty="0"/>
                        <a:t>Wombat</a:t>
                      </a:r>
                    </a:p>
                  </a:txBody>
                  <a:tcPr marL="215684" marR="2156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nl-BE" dirty="0"/>
                        <a:t>…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68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dirty="0"/>
                        <a:t>…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694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void act()</a:t>
                      </a:r>
                    </a:p>
                    <a:p>
                      <a:pPr>
                        <a:lnSpc>
                          <a:spcPts val="26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boolean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foundLeaf</a:t>
                      </a:r>
                      <a:r>
                        <a:rPr lang="nl-BE" sz="2000" dirty="0"/>
                        <a:t>()</a:t>
                      </a:r>
                    </a:p>
                    <a:p>
                      <a:pPr>
                        <a:lnSpc>
                          <a:spcPts val="26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eatLeaf</a:t>
                      </a:r>
                      <a:r>
                        <a:rPr lang="nl-BE" sz="2000" dirty="0"/>
                        <a:t>()</a:t>
                      </a:r>
                    </a:p>
                    <a:p>
                      <a:pPr>
                        <a:lnSpc>
                          <a:spcPts val="26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move()</a:t>
                      </a:r>
                    </a:p>
                    <a:p>
                      <a:pPr>
                        <a:lnSpc>
                          <a:spcPts val="26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boolean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canMove</a:t>
                      </a:r>
                      <a:r>
                        <a:rPr lang="nl-BE" sz="2000" dirty="0"/>
                        <a:t>()</a:t>
                      </a:r>
                    </a:p>
                    <a:p>
                      <a:pPr>
                        <a:lnSpc>
                          <a:spcPts val="26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turnLeft</a:t>
                      </a:r>
                      <a:r>
                        <a:rPr lang="nl-BE" sz="2000" dirty="0"/>
                        <a:t>()</a:t>
                      </a:r>
                    </a:p>
                    <a:p>
                      <a:pPr>
                        <a:lnSpc>
                          <a:spcPts val="26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setDirection</a:t>
                      </a:r>
                      <a:r>
                        <a:rPr lang="nl-BE" sz="2000" dirty="0"/>
                        <a:t>(int </a:t>
                      </a:r>
                      <a:r>
                        <a:rPr lang="nl-BE" sz="2000" dirty="0" err="1"/>
                        <a:t>direction</a:t>
                      </a:r>
                      <a:r>
                        <a:rPr lang="nl-BE" sz="2000" dirty="0"/>
                        <a:t>)</a:t>
                      </a:r>
                    </a:p>
                    <a:p>
                      <a:pPr>
                        <a:lnSpc>
                          <a:spcPts val="26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int </a:t>
                      </a:r>
                      <a:r>
                        <a:rPr lang="nl-BE" sz="2000" dirty="0" err="1"/>
                        <a:t>getLeavesEaten</a:t>
                      </a:r>
                      <a:r>
                        <a:rPr lang="nl-BE" sz="2000" dirty="0"/>
                        <a:t>()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075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1.3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Interactie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met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108651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15</a:t>
            </a:fld>
            <a:endParaRPr lang="nl-NL" sz="1400"/>
          </a:p>
        </p:txBody>
      </p:sp>
      <p:sp>
        <p:nvSpPr>
          <p:cNvPr id="10" name="Tekstvak 9"/>
          <p:cNvSpPr txBox="1"/>
          <p:nvPr/>
        </p:nvSpPr>
        <p:spPr>
          <a:xfrm>
            <a:off x="613274" y="1439665"/>
            <a:ext cx="7128792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nl-BE" sz="2800" dirty="0"/>
              <a:t>We kunnen dingen laten gebeuren door een methode aan te roepen van een object</a:t>
            </a:r>
            <a:endParaRPr lang="nl-NL" sz="2800" dirty="0"/>
          </a:p>
          <a:p>
            <a:pPr>
              <a:lnSpc>
                <a:spcPts val="4000"/>
              </a:lnSpc>
            </a:pPr>
            <a:endParaRPr lang="nl-BE" sz="2800" b="1" dirty="0"/>
          </a:p>
          <a:p>
            <a:pPr>
              <a:lnSpc>
                <a:spcPts val="4000"/>
              </a:lnSpc>
            </a:pPr>
            <a:r>
              <a:rPr lang="nl-BE" sz="2800" b="1" dirty="0">
                <a:solidFill>
                  <a:schemeClr val="accent4"/>
                </a:solidFill>
              </a:rPr>
              <a:t>Oefening 1.2  </a:t>
            </a:r>
          </a:p>
          <a:p>
            <a:pPr>
              <a:lnSpc>
                <a:spcPts val="4000"/>
              </a:lnSpc>
            </a:pPr>
            <a:r>
              <a:rPr lang="nl-BE" sz="2800" dirty="0"/>
              <a:t>Plaats twee wombats in de wereld en laat ze naar elkaar kijken.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nl-BE" sz="2800" dirty="0"/>
              <a:t>	gebruik:  </a:t>
            </a:r>
            <a:r>
              <a:rPr lang="nl-BE" sz="2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800" dirty="0" err="1">
                <a:latin typeface="Consolas" pitchFamily="49" charset="0"/>
                <a:cs typeface="Consolas" pitchFamily="49" charset="0"/>
              </a:rPr>
              <a:t>turnLeft</a:t>
            </a:r>
            <a:r>
              <a:rPr lang="nl-BE" sz="2800" dirty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3" name="PIJL-RECHTS 2"/>
          <p:cNvSpPr/>
          <p:nvPr/>
        </p:nvSpPr>
        <p:spPr>
          <a:xfrm>
            <a:off x="684191" y="4787416"/>
            <a:ext cx="720080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Afgeronde rechthoek 11"/>
          <p:cNvSpPr/>
          <p:nvPr/>
        </p:nvSpPr>
        <p:spPr>
          <a:xfrm>
            <a:off x="2915815" y="4679404"/>
            <a:ext cx="900723" cy="432048"/>
          </a:xfrm>
          <a:prstGeom prst="roundRect">
            <a:avLst/>
          </a:prstGeom>
          <a:solidFill>
            <a:schemeClr val="bg1">
              <a:lumMod val="95000"/>
              <a:alpha val="1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5507636" y="4682033"/>
            <a:ext cx="400564" cy="432048"/>
          </a:xfrm>
          <a:prstGeom prst="roundRect">
            <a:avLst/>
          </a:prstGeom>
          <a:solidFill>
            <a:schemeClr val="bg1">
              <a:lumMod val="95000"/>
              <a:alpha val="1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3458213" y="58052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betekenis?</a:t>
            </a:r>
          </a:p>
        </p:txBody>
      </p:sp>
      <p:cxnSp>
        <p:nvCxnSpPr>
          <p:cNvPr id="14" name="Straight Arrow Connector 10"/>
          <p:cNvCxnSpPr/>
          <p:nvPr/>
        </p:nvCxnSpPr>
        <p:spPr>
          <a:xfrm flipH="1" flipV="1">
            <a:off x="3276480" y="5172781"/>
            <a:ext cx="1080119" cy="7500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0"/>
          <p:cNvCxnSpPr/>
          <p:nvPr/>
        </p:nvCxnSpPr>
        <p:spPr>
          <a:xfrm flipV="1">
            <a:off x="4322309" y="5111452"/>
            <a:ext cx="1080120" cy="81140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1.4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Returntypes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>
          <a:xfrm>
            <a:off x="251520" y="1034243"/>
            <a:ext cx="648072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2800" b="1">
                <a:solidFill>
                  <a:schemeClr val="accent4"/>
                </a:solidFill>
              </a:rPr>
              <a:t>Returntype</a:t>
            </a:r>
            <a:r>
              <a:rPr lang="nl-BE" sz="3200" b="1"/>
              <a:t> </a:t>
            </a:r>
            <a:endParaRPr lang="nl-BE" sz="3200" b="1" dirty="0"/>
          </a:p>
          <a:p>
            <a:pPr marL="266700" indent="-266700">
              <a:lnSpc>
                <a:spcPts val="3800"/>
              </a:lnSpc>
            </a:pPr>
            <a:r>
              <a:rPr lang="nl-BE" sz="2600" dirty="0"/>
              <a:t>woord vóór de methodenaam</a:t>
            </a:r>
          </a:p>
          <a:p>
            <a:pPr marL="266700" indent="-266700">
              <a:lnSpc>
                <a:spcPts val="3800"/>
              </a:lnSpc>
            </a:pPr>
            <a:r>
              <a:rPr lang="nl-BE" sz="2600" dirty="0"/>
              <a:t>vertelt wat de methode                  “retourneert”</a:t>
            </a:r>
          </a:p>
          <a:p>
            <a:pPr marL="266700" indent="-266700">
              <a:lnSpc>
                <a:spcPts val="3800"/>
              </a:lnSpc>
            </a:pPr>
            <a:r>
              <a:rPr lang="nl-BE" sz="2600" dirty="0"/>
              <a:t>geen returnwaarde: </a:t>
            </a: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600" dirty="0"/>
              <a:t> </a:t>
            </a:r>
          </a:p>
          <a:p>
            <a:pPr marL="714375" lvl="1" indent="-371475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 opdracht: object doet iets</a:t>
            </a:r>
          </a:p>
          <a:p>
            <a:pPr marL="266700" indent="-266700">
              <a:lnSpc>
                <a:spcPts val="3800"/>
              </a:lnSpc>
            </a:pPr>
            <a:r>
              <a:rPr lang="nl-BE" sz="2400" b="1" dirty="0">
                <a:latin typeface="Consolas" pitchFamily="49" charset="0"/>
                <a:cs typeface="Consolas" pitchFamily="49" charset="0"/>
              </a:rPr>
              <a:t>int</a:t>
            </a:r>
            <a:r>
              <a:rPr lang="nl-BE" sz="2600" dirty="0"/>
              <a:t>: retourneert geheel getal </a:t>
            </a:r>
          </a:p>
          <a:p>
            <a:pPr marL="809625" lvl="1" indent="-466725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vraag: hoeveel, … ?</a:t>
            </a:r>
          </a:p>
          <a:p>
            <a:pPr marL="266700" indent="-266700">
              <a:lnSpc>
                <a:spcPts val="3800"/>
              </a:lnSpc>
            </a:pPr>
            <a:r>
              <a:rPr lang="nl-BE" sz="2400" b="1" dirty="0" err="1">
                <a:latin typeface="Consolas" pitchFamily="49" charset="0"/>
                <a:cs typeface="Consolas" pitchFamily="49" charset="0"/>
              </a:rPr>
              <a:t>boolean</a:t>
            </a:r>
            <a:r>
              <a:rPr lang="nl-BE" sz="2600" dirty="0"/>
              <a:t>: retourneert logische waarde </a:t>
            </a:r>
          </a:p>
          <a:p>
            <a:pPr marL="809625" lvl="1" indent="-466725">
              <a:lnSpc>
                <a:spcPts val="38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vraag met antwoord </a:t>
            </a:r>
            <a:r>
              <a:rPr lang="nl-BE" sz="2600" dirty="0" err="1"/>
              <a:t>true</a:t>
            </a:r>
            <a:r>
              <a:rPr lang="nl-BE" sz="2600" dirty="0"/>
              <a:t>/</a:t>
            </a:r>
            <a:r>
              <a:rPr lang="nl-BE" sz="2600" dirty="0" err="1"/>
              <a:t>false</a:t>
            </a:r>
            <a:endParaRPr lang="nl-BE" sz="2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475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16</a:t>
            </a:fld>
            <a:endParaRPr lang="nl-NL" sz="14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19980"/>
              </p:ext>
            </p:extLst>
          </p:nvPr>
        </p:nvGraphicFramePr>
        <p:xfrm>
          <a:off x="5106255" y="1484784"/>
          <a:ext cx="3960440" cy="389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r>
                        <a:rPr lang="nl-BE" sz="2400" dirty="0"/>
                        <a:t>Wombat</a:t>
                      </a:r>
                    </a:p>
                  </a:txBody>
                  <a:tcPr marL="215684" marR="21568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nl-BE" dirty="0"/>
                        <a:t>…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68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None/>
                      </a:pPr>
                      <a:r>
                        <a:rPr lang="nl-BE" dirty="0"/>
                        <a:t>…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694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1" dirty="0"/>
                        <a:t>void</a:t>
                      </a:r>
                      <a:r>
                        <a:rPr lang="nl-BE" sz="2000" dirty="0"/>
                        <a:t> act()</a:t>
                      </a:r>
                    </a:p>
                    <a:p>
                      <a:pPr>
                        <a:lnSpc>
                          <a:spcPts val="27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1" dirty="0" err="1"/>
                        <a:t>boolean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foundLeaf</a:t>
                      </a:r>
                      <a:r>
                        <a:rPr lang="nl-BE" sz="2000" dirty="0"/>
                        <a:t>()</a:t>
                      </a:r>
                    </a:p>
                    <a:p>
                      <a:pPr>
                        <a:lnSpc>
                          <a:spcPts val="27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1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eatLeaf</a:t>
                      </a:r>
                      <a:r>
                        <a:rPr lang="nl-BE" sz="2000" dirty="0"/>
                        <a:t>()</a:t>
                      </a:r>
                    </a:p>
                    <a:p>
                      <a:pPr>
                        <a:lnSpc>
                          <a:spcPts val="27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1" dirty="0" err="1"/>
                        <a:t>void</a:t>
                      </a:r>
                      <a:r>
                        <a:rPr lang="nl-BE" sz="2000" dirty="0"/>
                        <a:t> move()</a:t>
                      </a:r>
                    </a:p>
                    <a:p>
                      <a:pPr>
                        <a:lnSpc>
                          <a:spcPts val="27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1" dirty="0" err="1"/>
                        <a:t>boolean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canMove</a:t>
                      </a:r>
                      <a:r>
                        <a:rPr lang="nl-BE" sz="2000" dirty="0"/>
                        <a:t>()</a:t>
                      </a:r>
                    </a:p>
                    <a:p>
                      <a:pPr>
                        <a:lnSpc>
                          <a:spcPts val="27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1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turnLeft</a:t>
                      </a:r>
                      <a:r>
                        <a:rPr lang="nl-BE" sz="2000" dirty="0"/>
                        <a:t>()</a:t>
                      </a:r>
                    </a:p>
                    <a:p>
                      <a:pPr>
                        <a:lnSpc>
                          <a:spcPts val="27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1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setDirection</a:t>
                      </a:r>
                      <a:r>
                        <a:rPr lang="nl-BE" sz="2000" dirty="0"/>
                        <a:t>(int </a:t>
                      </a:r>
                      <a:r>
                        <a:rPr lang="nl-BE" sz="2000" dirty="0" err="1"/>
                        <a:t>direction</a:t>
                      </a:r>
                      <a:r>
                        <a:rPr lang="nl-BE" sz="2000" dirty="0"/>
                        <a:t>)</a:t>
                      </a:r>
                    </a:p>
                    <a:p>
                      <a:pPr>
                        <a:lnSpc>
                          <a:spcPts val="2700"/>
                        </a:lnSpc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1" dirty="0"/>
                        <a:t>int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getLeavesEaten</a:t>
                      </a:r>
                      <a:r>
                        <a:rPr lang="nl-BE" sz="2000" dirty="0"/>
                        <a:t>()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5" descr="java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063" y="64096"/>
            <a:ext cx="1132656" cy="11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7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1.4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Returntype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boolean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17</a:t>
            </a:fld>
            <a:endParaRPr lang="nl-NL" sz="1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02078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90"/>
            <a:ext cx="9144000" cy="85010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1.4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Returntype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boolean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18</a:t>
            </a:fld>
            <a:endParaRPr lang="nl-NL" sz="1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1229"/>
            <a:ext cx="6840760" cy="579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89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9" y="1185734"/>
            <a:ext cx="7272808" cy="498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6"/>
            <a:ext cx="9144000" cy="85010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1.4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Returntype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int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55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19</a:t>
            </a:fld>
            <a:endParaRPr lang="nl-NL" sz="1400"/>
          </a:p>
        </p:txBody>
      </p:sp>
      <p:sp>
        <p:nvSpPr>
          <p:cNvPr id="8" name="Afgeronde rechthoek 7"/>
          <p:cNvSpPr/>
          <p:nvPr/>
        </p:nvSpPr>
        <p:spPr>
          <a:xfrm>
            <a:off x="323528" y="5258891"/>
            <a:ext cx="4897660" cy="124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nl-BE" sz="2800" b="1" dirty="0">
                <a:solidFill>
                  <a:schemeClr val="tx1"/>
                </a:solidFill>
              </a:rPr>
              <a:t>Oefening</a:t>
            </a:r>
            <a:r>
              <a:rPr lang="nl-BE" sz="2800" dirty="0">
                <a:solidFill>
                  <a:schemeClr val="tx1"/>
                </a:solidFill>
              </a:rPr>
              <a:t>: kun je een wombat wat bladeren laten eten?</a:t>
            </a:r>
          </a:p>
        </p:txBody>
      </p:sp>
    </p:spTree>
    <p:extLst>
      <p:ext uri="{BB962C8B-B14F-4D97-AF65-F5344CB8AC3E}">
        <p14:creationId xmlns:p14="http://schemas.microsoft.com/office/powerpoint/2010/main" val="7072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9632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Inhoud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5300" y="1472914"/>
            <a:ext cx="7620000" cy="4800600"/>
          </a:xfrm>
        </p:spPr>
        <p:txBody>
          <a:bodyPr>
            <a:normAutofit/>
          </a:bodyPr>
          <a:lstStyle/>
          <a:p>
            <a:pPr marL="446088" indent="-331788">
              <a:lnSpc>
                <a:spcPct val="150000"/>
              </a:lnSpc>
            </a:pPr>
            <a:r>
              <a:rPr lang="nl-BE" sz="2800" dirty="0" err="1"/>
              <a:t>Greenfoot</a:t>
            </a:r>
            <a:r>
              <a:rPr lang="nl-BE" sz="2800" dirty="0"/>
              <a:t> Interface </a:t>
            </a:r>
          </a:p>
          <a:p>
            <a:pPr marL="446088" indent="-331788">
              <a:lnSpc>
                <a:spcPct val="150000"/>
              </a:lnSpc>
            </a:pPr>
            <a:r>
              <a:rPr lang="nl-BE" sz="2800" dirty="0"/>
              <a:t>Scenario</a:t>
            </a:r>
          </a:p>
          <a:p>
            <a:pPr marL="446088" indent="-331788">
              <a:lnSpc>
                <a:spcPct val="150000"/>
              </a:lnSpc>
            </a:pPr>
            <a:r>
              <a:rPr lang="nl-BE" sz="2800" dirty="0"/>
              <a:t>Klassen en objecten</a:t>
            </a:r>
          </a:p>
          <a:p>
            <a:pPr marL="446088" indent="-331788">
              <a:lnSpc>
                <a:spcPct val="150000"/>
              </a:lnSpc>
            </a:pPr>
            <a:r>
              <a:rPr lang="nl-BE" sz="2800" dirty="0"/>
              <a:t>Methode-aanroep</a:t>
            </a:r>
          </a:p>
          <a:p>
            <a:pPr marL="809625" lvl="1" indent="-361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800" dirty="0"/>
              <a:t>parameters</a:t>
            </a:r>
          </a:p>
          <a:p>
            <a:pPr marL="809625" lvl="1" indent="-361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800" dirty="0"/>
              <a:t>returntype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86797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2</a:t>
            </a:fld>
            <a:endParaRPr lang="th-TH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6516" r="8090" b="18672"/>
          <a:stretch>
            <a:fillRect/>
          </a:stretch>
        </p:blipFill>
        <p:spPr bwMode="auto">
          <a:xfrm>
            <a:off x="3792229" y="4269559"/>
            <a:ext cx="35757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9000" r="15625" b="20000"/>
          <a:stretch>
            <a:fillRect/>
          </a:stretch>
        </p:blipFill>
        <p:spPr bwMode="auto">
          <a:xfrm>
            <a:off x="4231497" y="1040098"/>
            <a:ext cx="35496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001216B7-B225-4EF0-81FB-411C095FC168}"/>
              </a:ext>
            </a:extLst>
          </p:cNvPr>
          <p:cNvSpPr/>
          <p:nvPr/>
        </p:nvSpPr>
        <p:spPr>
          <a:xfrm>
            <a:off x="6228184" y="3641314"/>
            <a:ext cx="3312368" cy="829925"/>
          </a:xfrm>
          <a:prstGeom prst="cloudCallout">
            <a:avLst>
              <a:gd name="adj1" fmla="val -10060"/>
              <a:gd name="adj2" fmla="val -73208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075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1.4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Returntypes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besluit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762000" y="1700808"/>
            <a:ext cx="7620000" cy="3816424"/>
          </a:xfrm>
        </p:spPr>
        <p:txBody>
          <a:bodyPr/>
          <a:lstStyle/>
          <a:p>
            <a:pPr>
              <a:buNone/>
            </a:pPr>
            <a:r>
              <a:rPr lang="nl-BE" sz="2800" b="1" dirty="0"/>
              <a:t>Methodes </a:t>
            </a:r>
            <a:r>
              <a:rPr lang="nl-BE" sz="2800" dirty="0"/>
              <a:t>met</a:t>
            </a:r>
          </a:p>
          <a:p>
            <a:pPr marL="446088" indent="-331788">
              <a:lnSpc>
                <a:spcPts val="4000"/>
              </a:lnSpc>
            </a:pPr>
            <a:r>
              <a:rPr lang="nl-BE" sz="2800" dirty="0"/>
              <a:t>returntype </a:t>
            </a:r>
            <a:r>
              <a:rPr lang="nl-BE" sz="2600" b="1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800" dirty="0"/>
              <a:t>: wijzigen iets aan het object – zijn “opdrachten” voor het object.</a:t>
            </a:r>
          </a:p>
          <a:p>
            <a:pPr marL="446088" indent="-331788">
              <a:lnSpc>
                <a:spcPts val="4000"/>
              </a:lnSpc>
              <a:buClr>
                <a:schemeClr val="tx1"/>
              </a:buClr>
            </a:pPr>
            <a:r>
              <a:rPr lang="nl-BE" sz="2800" b="1" dirty="0">
                <a:solidFill>
                  <a:schemeClr val="accent4"/>
                </a:solidFill>
              </a:rPr>
              <a:t>ander</a:t>
            </a:r>
            <a:r>
              <a:rPr lang="nl-BE" sz="2800" dirty="0"/>
              <a:t> returntype: vragen iets aan het object, maar veranderen het object niet.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20</a:t>
            </a:fld>
            <a:endParaRPr lang="nl-NL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158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1.5  Parameters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21</a:t>
            </a:fld>
            <a:endParaRPr lang="nl-NL" sz="1400"/>
          </a:p>
        </p:txBody>
      </p:sp>
      <p:sp>
        <p:nvSpPr>
          <p:cNvPr id="4" name="Tekstvak 3"/>
          <p:cNvSpPr txBox="1"/>
          <p:nvPr/>
        </p:nvSpPr>
        <p:spPr>
          <a:xfrm>
            <a:off x="971600" y="2308632"/>
            <a:ext cx="6840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nl-BE" sz="3200" dirty="0"/>
          </a:p>
          <a:p>
            <a:r>
              <a:rPr lang="nl-BE" sz="2800" dirty="0">
                <a:latin typeface="Consolas" pitchFamily="49" charset="0"/>
                <a:cs typeface="Consolas" pitchFamily="49" charset="0"/>
              </a:rPr>
              <a:t>int   </a:t>
            </a:r>
            <a:r>
              <a:rPr lang="nl-BE" sz="2800" dirty="0" err="1">
                <a:latin typeface="Consolas" pitchFamily="49" charset="0"/>
                <a:cs typeface="Consolas" pitchFamily="49" charset="0"/>
              </a:rPr>
              <a:t>getLeavesEaten</a:t>
            </a:r>
            <a:r>
              <a:rPr lang="nl-BE" sz="2800" dirty="0">
                <a:latin typeface="Consolas" pitchFamily="49" charset="0"/>
                <a:cs typeface="Consolas" pitchFamily="49" charset="0"/>
              </a:rPr>
              <a:t>( )</a:t>
            </a:r>
          </a:p>
          <a:p>
            <a:endParaRPr lang="nl-BE" sz="2800" dirty="0">
              <a:latin typeface="Consolas" pitchFamily="49" charset="0"/>
              <a:cs typeface="Consolas" pitchFamily="49" charset="0"/>
            </a:endParaRPr>
          </a:p>
          <a:p>
            <a:r>
              <a:rPr lang="nl-BE" sz="2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nl-BE" sz="2800" dirty="0" err="1">
                <a:latin typeface="Consolas" pitchFamily="49" charset="0"/>
                <a:cs typeface="Consolas" pitchFamily="49" charset="0"/>
              </a:rPr>
              <a:t>setDirection</a:t>
            </a:r>
            <a:r>
              <a:rPr lang="nl-BE" sz="2800" dirty="0">
                <a:latin typeface="Consolas" pitchFamily="49" charset="0"/>
                <a:cs typeface="Consolas" pitchFamily="49" charset="0"/>
              </a:rPr>
              <a:t>(int </a:t>
            </a:r>
            <a:r>
              <a:rPr lang="nl-BE" sz="2800" dirty="0" err="1">
                <a:latin typeface="Consolas" pitchFamily="49" charset="0"/>
                <a:cs typeface="Consolas" pitchFamily="49" charset="0"/>
              </a:rPr>
              <a:t>direction</a:t>
            </a:r>
            <a:r>
              <a:rPr lang="nl-BE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nl-BE" sz="2800" dirty="0">
              <a:latin typeface="Consolas" pitchFamily="49" charset="0"/>
              <a:cs typeface="Consolas" pitchFamily="49" charset="0"/>
            </a:endParaRPr>
          </a:p>
          <a:p>
            <a:endParaRPr lang="nl-BE" sz="2800" dirty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4000"/>
              </a:lnSpc>
            </a:pPr>
            <a:r>
              <a:rPr lang="nl-BE" sz="2800" dirty="0">
                <a:cs typeface="Consolas" pitchFamily="49" charset="0"/>
              </a:rPr>
              <a:t>De haakjes na de naam van de methode bevatten de </a:t>
            </a:r>
            <a:r>
              <a:rPr lang="nl-BE" sz="2800" b="1" dirty="0">
                <a:solidFill>
                  <a:schemeClr val="accent4"/>
                </a:solidFill>
                <a:cs typeface="Consolas" pitchFamily="49" charset="0"/>
              </a:rPr>
              <a:t>parameterlijst</a:t>
            </a:r>
          </a:p>
          <a:p>
            <a:pPr>
              <a:lnSpc>
                <a:spcPts val="4000"/>
              </a:lnSpc>
            </a:pPr>
            <a:r>
              <a:rPr lang="nl-BE" sz="2800" b="1" dirty="0">
                <a:cs typeface="Consolas" pitchFamily="49" charset="0"/>
              </a:rPr>
              <a:t>Merk op: </a:t>
            </a:r>
            <a:r>
              <a:rPr lang="nl-BE" sz="2800" dirty="0">
                <a:cs typeface="Consolas" pitchFamily="49" charset="0"/>
              </a:rPr>
              <a:t>deze parameterlijst kan leeg zijn.</a:t>
            </a:r>
            <a:endParaRPr lang="nl-NL" sz="2800" dirty="0">
              <a:cs typeface="Consolas" pitchFamily="49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543508" y="155264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returntype</a:t>
            </a:r>
            <a:endParaRPr lang="en-US" sz="2800" dirty="0"/>
          </a:p>
        </p:txBody>
      </p:sp>
      <p:cxnSp>
        <p:nvCxnSpPr>
          <p:cNvPr id="6" name="Straight Arrow Connector 10"/>
          <p:cNvCxnSpPr/>
          <p:nvPr/>
        </p:nvCxnSpPr>
        <p:spPr>
          <a:xfrm>
            <a:off x="1407607" y="2063271"/>
            <a:ext cx="1" cy="7009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/>
          <p:nvPr/>
        </p:nvSpPr>
        <p:spPr>
          <a:xfrm>
            <a:off x="5008004" y="169245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parameter(s)</a:t>
            </a:r>
          </a:p>
        </p:txBody>
      </p:sp>
      <p:cxnSp>
        <p:nvCxnSpPr>
          <p:cNvPr id="17" name="Straight Arrow Connector 10"/>
          <p:cNvCxnSpPr>
            <a:stCxn id="16" idx="2"/>
          </p:cNvCxnSpPr>
          <p:nvPr/>
        </p:nvCxnSpPr>
        <p:spPr>
          <a:xfrm>
            <a:off x="6088124" y="2215671"/>
            <a:ext cx="0" cy="13406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fgeronde rechthoek 12"/>
          <p:cNvSpPr/>
          <p:nvPr/>
        </p:nvSpPr>
        <p:spPr>
          <a:xfrm>
            <a:off x="903551" y="2764187"/>
            <a:ext cx="1008112" cy="158417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4719972" y="3556274"/>
            <a:ext cx="2592288" cy="64807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27584" y="1365510"/>
            <a:ext cx="76200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2800" b="1" dirty="0">
                <a:solidFill>
                  <a:schemeClr val="accent4"/>
                </a:solidFill>
              </a:rPr>
              <a:t>Parameter</a:t>
            </a:r>
            <a:r>
              <a:rPr lang="nl-BE" sz="2800" b="1" dirty="0"/>
              <a:t>: </a:t>
            </a:r>
          </a:p>
          <a:p>
            <a:pPr marL="446088" indent="-331788">
              <a:lnSpc>
                <a:spcPts val="3900"/>
              </a:lnSpc>
              <a:spcBef>
                <a:spcPts val="1200"/>
              </a:spcBef>
            </a:pPr>
            <a:r>
              <a:rPr lang="nl-BE" sz="2800" dirty="0"/>
              <a:t>opgesomd tussen ( )</a:t>
            </a:r>
          </a:p>
          <a:p>
            <a:pPr marL="446088" indent="-331788">
              <a:lnSpc>
                <a:spcPts val="3900"/>
              </a:lnSpc>
              <a:spcBef>
                <a:spcPts val="1200"/>
              </a:spcBef>
            </a:pPr>
            <a:r>
              <a:rPr lang="nl-BE" sz="2800" dirty="0"/>
              <a:t>voorziet een methode van extra informatie</a:t>
            </a:r>
          </a:p>
          <a:p>
            <a:pPr marL="446088" indent="-331788">
              <a:lnSpc>
                <a:spcPts val="3900"/>
              </a:lnSpc>
              <a:spcBef>
                <a:spcPts val="1200"/>
              </a:spcBef>
            </a:pPr>
            <a:r>
              <a:rPr lang="nl-BE" sz="2800" dirty="0"/>
              <a:t>bestaat uit een type en een naam</a:t>
            </a:r>
          </a:p>
          <a:p>
            <a:pPr marL="937260" lvl="2" indent="-457200">
              <a:lnSpc>
                <a:spcPts val="39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nl-BE" sz="2600" dirty="0">
                <a:latin typeface="Consolas" pitchFamily="49" charset="0"/>
                <a:cs typeface="Consolas" pitchFamily="49" charset="0"/>
              </a:rPr>
              <a:t>int</a:t>
            </a:r>
            <a:r>
              <a:rPr lang="nl-BE" sz="2800" dirty="0"/>
              <a:t>: geheel getal </a:t>
            </a:r>
          </a:p>
          <a:p>
            <a:pPr marL="937260" lvl="2" indent="-457200">
              <a:lnSpc>
                <a:spcPts val="39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nl-BE" sz="2600" dirty="0" err="1">
                <a:latin typeface="Consolas" pitchFamily="49" charset="0"/>
                <a:cs typeface="Consolas" pitchFamily="49" charset="0"/>
              </a:rPr>
              <a:t>boolean</a:t>
            </a:r>
            <a:r>
              <a:rPr lang="nl-BE" sz="2800" dirty="0"/>
              <a:t>: logische waarde -&gt; </a:t>
            </a:r>
            <a:r>
              <a:rPr lang="nl-BE" sz="2800" dirty="0" err="1"/>
              <a:t>true</a:t>
            </a:r>
            <a:r>
              <a:rPr lang="nl-BE" sz="2800" dirty="0"/>
              <a:t>/</a:t>
            </a:r>
            <a:r>
              <a:rPr lang="nl-BE" sz="2800" dirty="0" err="1"/>
              <a:t>false</a:t>
            </a:r>
            <a:endParaRPr lang="nl-BE" sz="2800" dirty="0"/>
          </a:p>
          <a:p>
            <a:pPr marL="937260" lvl="2" indent="-457200">
              <a:lnSpc>
                <a:spcPts val="39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nl-BE" sz="2800" dirty="0"/>
              <a:t>…</a:t>
            </a:r>
          </a:p>
          <a:p>
            <a:pPr marL="446088" lvl="1" indent="-331788">
              <a:lnSpc>
                <a:spcPts val="3900"/>
              </a:lnSpc>
              <a:spcBef>
                <a:spcPts val="1200"/>
              </a:spcBef>
              <a:buClr>
                <a:schemeClr val="tx1"/>
              </a:buClr>
            </a:pPr>
            <a:r>
              <a:rPr lang="nl-BE" sz="2800" dirty="0"/>
              <a:t>resulteert in dialoogvenster bij aanroep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22</a:t>
            </a:fld>
            <a:endParaRPr lang="nl-NL" sz="14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038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1.5  Parameters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48" y="188640"/>
            <a:ext cx="7620000" cy="85010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setdirection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direction)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71692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23</a:t>
            </a:fld>
            <a:endParaRPr lang="nl-NL" sz="1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1" y="1196752"/>
            <a:ext cx="7560840" cy="482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08537"/>
            <a:ext cx="2688568" cy="19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71692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24</a:t>
            </a:fld>
            <a:endParaRPr lang="nl-NL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9375" t="32000" r="37500" b="30000"/>
          <a:stretch>
            <a:fillRect/>
          </a:stretch>
        </p:blipFill>
        <p:spPr bwMode="auto">
          <a:xfrm>
            <a:off x="1447800" y="1600200"/>
            <a:ext cx="6400800" cy="458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/>
          <p:nvPr/>
        </p:nvSpPr>
        <p:spPr>
          <a:xfrm>
            <a:off x="4290392" y="450912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4290392" y="278092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3419872" y="362847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5354186" y="366399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0392" y="188640"/>
            <a:ext cx="762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setdirection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direction)</a:t>
            </a:r>
            <a:endParaRPr lang="en-US" sz="4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601306" y="1268760"/>
            <a:ext cx="4897660" cy="124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nl-BE" sz="2800" dirty="0">
                <a:solidFill>
                  <a:schemeClr val="tx1"/>
                </a:solidFill>
              </a:rPr>
              <a:t>Betekenis van de parameter </a:t>
            </a:r>
            <a:br>
              <a:rPr lang="nl-BE" sz="2800" dirty="0">
                <a:solidFill>
                  <a:schemeClr val="tx1"/>
                </a:solidFill>
              </a:rPr>
            </a:br>
            <a:r>
              <a:rPr lang="nl-BE" sz="26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nl-BE" sz="2600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direction</a:t>
            </a:r>
            <a:endParaRPr lang="nl-BE" sz="26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9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17353" cy="488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25</a:t>
            </a:fld>
            <a:endParaRPr lang="nl-NL" sz="1400"/>
          </a:p>
        </p:txBody>
      </p:sp>
      <p:sp>
        <p:nvSpPr>
          <p:cNvPr id="4" name="TextBox 3"/>
          <p:cNvSpPr txBox="1"/>
          <p:nvPr/>
        </p:nvSpPr>
        <p:spPr>
          <a:xfrm>
            <a:off x="899592" y="6237312"/>
            <a:ext cx="54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geheel</a:t>
            </a:r>
            <a:r>
              <a:rPr lang="en-US" sz="2800" dirty="0"/>
              <a:t> </a:t>
            </a:r>
            <a:r>
              <a:rPr lang="en-US" sz="2800" dirty="0" err="1"/>
              <a:t>getal</a:t>
            </a:r>
            <a:r>
              <a:rPr lang="en-US" sz="2800" dirty="0"/>
              <a:t> &gt; 3	   </a:t>
            </a:r>
            <a:r>
              <a:rPr lang="en-US" sz="2800" dirty="0" err="1"/>
              <a:t>geen</a:t>
            </a:r>
            <a:r>
              <a:rPr lang="en-US" sz="2800" dirty="0"/>
              <a:t> </a:t>
            </a:r>
            <a:r>
              <a:rPr lang="en-US" sz="2800" dirty="0" err="1"/>
              <a:t>actie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87624" y="4509120"/>
            <a:ext cx="2697201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63106" y="45765"/>
            <a:ext cx="762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setdirection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direction)</a:t>
            </a:r>
            <a:endParaRPr lang="en-US" sz="4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PIJL-RECHTS 20"/>
          <p:cNvSpPr/>
          <p:nvPr/>
        </p:nvSpPr>
        <p:spPr>
          <a:xfrm>
            <a:off x="3382835" y="6401288"/>
            <a:ext cx="501990" cy="2160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3" y="980728"/>
            <a:ext cx="7514384" cy="511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26</a:t>
            </a:fld>
            <a:endParaRPr lang="nl-NL" sz="1400"/>
          </a:p>
        </p:txBody>
      </p:sp>
      <p:sp>
        <p:nvSpPr>
          <p:cNvPr id="4" name="TextBox 3"/>
          <p:cNvSpPr txBox="1"/>
          <p:nvPr/>
        </p:nvSpPr>
        <p:spPr>
          <a:xfrm>
            <a:off x="899592" y="6237312"/>
            <a:ext cx="54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niet</a:t>
            </a:r>
            <a:r>
              <a:rPr lang="en-US" sz="2800" dirty="0"/>
              <a:t> </a:t>
            </a:r>
            <a:r>
              <a:rPr lang="en-US" sz="2800" dirty="0" err="1"/>
              <a:t>geheel</a:t>
            </a:r>
            <a:r>
              <a:rPr lang="en-US" sz="2800" dirty="0"/>
              <a:t> </a:t>
            </a:r>
            <a:r>
              <a:rPr lang="en-US" sz="2800" dirty="0" err="1"/>
              <a:t>getal</a:t>
            </a:r>
            <a:r>
              <a:rPr lang="en-US" sz="2800" dirty="0"/>
              <a:t>	     </a:t>
            </a:r>
            <a:r>
              <a:rPr lang="en-US" sz="2800" dirty="0" err="1"/>
              <a:t>fout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31640" y="4293096"/>
            <a:ext cx="2302190" cy="19442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80392" y="0"/>
            <a:ext cx="762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setdirection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direction)</a:t>
            </a:r>
            <a:endParaRPr lang="en-US" sz="4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PIJL-RECHTS 20"/>
          <p:cNvSpPr/>
          <p:nvPr/>
        </p:nvSpPr>
        <p:spPr>
          <a:xfrm>
            <a:off x="3491880" y="6401288"/>
            <a:ext cx="501990" cy="21602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290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7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1.5  Parameters: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signatuur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27</a:t>
            </a:fld>
            <a:endParaRPr lang="nl-NL" sz="1400"/>
          </a:p>
        </p:txBody>
      </p:sp>
      <p:sp>
        <p:nvSpPr>
          <p:cNvPr id="20" name="Rechthoek 19"/>
          <p:cNvSpPr/>
          <p:nvPr/>
        </p:nvSpPr>
        <p:spPr>
          <a:xfrm>
            <a:off x="719572" y="1556792"/>
            <a:ext cx="7704856" cy="3936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nl-BE" sz="2800" b="1" dirty="0">
                <a:solidFill>
                  <a:schemeClr val="accent4"/>
                </a:solidFill>
              </a:rPr>
              <a:t>Signatuur </a:t>
            </a:r>
            <a:r>
              <a:rPr lang="nl-BE" sz="2800" dirty="0"/>
              <a:t>van een methode</a:t>
            </a:r>
            <a:r>
              <a:rPr lang="nl-BE" sz="2800" b="1" dirty="0"/>
              <a:t>:</a:t>
            </a:r>
            <a:r>
              <a:rPr lang="nl-BE" sz="2800" dirty="0"/>
              <a:t> </a:t>
            </a:r>
          </a:p>
          <a:p>
            <a:pPr>
              <a:lnSpc>
                <a:spcPts val="4500"/>
              </a:lnSpc>
            </a:pPr>
            <a:r>
              <a:rPr lang="nl-BE" sz="2800" b="1" dirty="0"/>
              <a:t>	</a:t>
            </a:r>
            <a:r>
              <a:rPr lang="nl-BE" sz="2800" b="1" dirty="0">
                <a:solidFill>
                  <a:schemeClr val="tx2"/>
                </a:solidFill>
              </a:rPr>
              <a:t>returntype + methodenaam + parameters</a:t>
            </a:r>
          </a:p>
          <a:p>
            <a:endParaRPr lang="nl-BE" sz="2800" b="1" dirty="0"/>
          </a:p>
          <a:p>
            <a:pPr>
              <a:spcBef>
                <a:spcPts val="1800"/>
              </a:spcBef>
            </a:pPr>
            <a:r>
              <a:rPr lang="nl-BE" sz="2600" dirty="0">
                <a:latin typeface="Consolas" pitchFamily="49" charset="0"/>
                <a:cs typeface="Consolas" pitchFamily="49" charset="0"/>
              </a:rPr>
              <a:t>int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getLeavesEaten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>
              <a:spcBef>
                <a:spcPts val="1800"/>
              </a:spcBef>
            </a:pPr>
            <a:r>
              <a:rPr lang="nl-BE" sz="26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setDirection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(int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direction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nl-BE" sz="2600" dirty="0" err="1">
                <a:latin typeface="Consolas" pitchFamily="49" charset="0"/>
                <a:cs typeface="Consolas" pitchFamily="49" charset="0"/>
              </a:rPr>
              <a:t>boolean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canMove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()</a:t>
            </a:r>
            <a:endParaRPr lang="nl-BE" sz="2600" b="1" dirty="0">
              <a:latin typeface="Consolas" pitchFamily="49" charset="0"/>
              <a:cs typeface="Consolas" pitchFamily="49" charset="0"/>
            </a:endParaRPr>
          </a:p>
          <a:p>
            <a:endParaRPr lang="nl-BE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83438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28</a:t>
            </a:fld>
            <a:endParaRPr lang="nl-NL" sz="1400"/>
          </a:p>
        </p:txBody>
      </p:sp>
      <p:sp>
        <p:nvSpPr>
          <p:cNvPr id="5" name="TextBox 8"/>
          <p:cNvSpPr txBox="1"/>
          <p:nvPr/>
        </p:nvSpPr>
        <p:spPr>
          <a:xfrm>
            <a:off x="95679" y="5101733"/>
            <a:ext cx="158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Instantie-variabelen</a:t>
            </a:r>
            <a:endParaRPr lang="en-US" sz="2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70" y="975001"/>
            <a:ext cx="6654741" cy="57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/>
          <p:nvPr/>
        </p:nvSpPr>
        <p:spPr>
          <a:xfrm>
            <a:off x="123806" y="1746743"/>
            <a:ext cx="148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Rechtsklik</a:t>
            </a:r>
            <a:r>
              <a:rPr lang="en-US" sz="2400" dirty="0"/>
              <a:t> op de wombat</a:t>
            </a:r>
          </a:p>
        </p:txBody>
      </p:sp>
      <p:cxnSp>
        <p:nvCxnSpPr>
          <p:cNvPr id="15" name="Straight Arrow Connector 10"/>
          <p:cNvCxnSpPr/>
          <p:nvPr/>
        </p:nvCxnSpPr>
        <p:spPr>
          <a:xfrm>
            <a:off x="1331640" y="2419075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0"/>
          <p:cNvCxnSpPr/>
          <p:nvPr/>
        </p:nvCxnSpPr>
        <p:spPr>
          <a:xfrm flipH="1">
            <a:off x="4197451" y="1969220"/>
            <a:ext cx="462459" cy="3655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4674420" y="1822733"/>
            <a:ext cx="18182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2400" dirty="0"/>
              <a:t>objectmenu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32110" t="41953" r="48695" b="25563"/>
          <a:stretch>
            <a:fillRect/>
          </a:stretch>
        </p:blipFill>
        <p:spPr bwMode="auto">
          <a:xfrm>
            <a:off x="2726753" y="2419075"/>
            <a:ext cx="2614776" cy="33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10"/>
          <p:cNvCxnSpPr/>
          <p:nvPr/>
        </p:nvCxnSpPr>
        <p:spPr>
          <a:xfrm>
            <a:off x="1475656" y="5301208"/>
            <a:ext cx="1476164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5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92211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Instantievariabelen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- status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29</a:t>
            </a:fld>
            <a:endParaRPr lang="nl-NL" sz="1400"/>
          </a:p>
        </p:txBody>
      </p:sp>
      <p:sp>
        <p:nvSpPr>
          <p:cNvPr id="15" name="Tijdelijke aanduiding voor inhoud 5"/>
          <p:cNvSpPr txBox="1">
            <a:spLocks/>
          </p:cNvSpPr>
          <p:nvPr/>
        </p:nvSpPr>
        <p:spPr>
          <a:xfrm>
            <a:off x="539551" y="5029721"/>
            <a:ext cx="8327695" cy="129884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325438">
              <a:lnSpc>
                <a:spcPts val="4000"/>
              </a:lnSpc>
              <a:buClr>
                <a:schemeClr val="tx1"/>
              </a:buClr>
            </a:pPr>
            <a:r>
              <a:rPr lang="nl-BE" sz="2600" dirty="0"/>
              <a:t>Elke actor heeft een aantal vast instantievariabelen</a:t>
            </a:r>
          </a:p>
          <a:p>
            <a:pPr marL="439738" indent="-325438">
              <a:lnSpc>
                <a:spcPts val="4000"/>
              </a:lnSpc>
              <a:buClr>
                <a:schemeClr val="tx1"/>
              </a:buClr>
            </a:pPr>
            <a:r>
              <a:rPr lang="nl-BE" sz="2600" dirty="0"/>
              <a:t>Wombat heeft één extra instantievariabele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6191"/>
            <a:ext cx="4293408" cy="350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0721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fgeronde rechthoek 10"/>
          <p:cNvSpPr/>
          <p:nvPr/>
        </p:nvSpPr>
        <p:spPr>
          <a:xfrm>
            <a:off x="323528" y="2276872"/>
            <a:ext cx="2808312" cy="2880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796208BB-6D0E-4A57-99BB-B88914C61E1D}"/>
              </a:ext>
            </a:extLst>
          </p:cNvPr>
          <p:cNvSpPr/>
          <p:nvPr/>
        </p:nvSpPr>
        <p:spPr>
          <a:xfrm>
            <a:off x="4671082" y="4035366"/>
            <a:ext cx="3312368" cy="829925"/>
          </a:xfrm>
          <a:prstGeom prst="cloudCallout">
            <a:avLst>
              <a:gd name="adj1" fmla="val -48775"/>
              <a:gd name="adj2" fmla="val -62459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723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Java en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Greenfoot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416344" y="1484784"/>
            <a:ext cx="5544616" cy="4680520"/>
          </a:xfrm>
        </p:spPr>
        <p:txBody>
          <a:bodyPr>
            <a:noAutofit/>
          </a:bodyPr>
          <a:lstStyle/>
          <a:p>
            <a:pPr marL="11430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2800" dirty="0"/>
              <a:t>Java Development Kit (JDK):           de </a:t>
            </a:r>
            <a:r>
              <a:rPr lang="en-US" sz="2800" dirty="0" err="1"/>
              <a:t>programmeertaal</a:t>
            </a:r>
            <a:endParaRPr lang="en-US" sz="2800" dirty="0"/>
          </a:p>
          <a:p>
            <a:pPr marL="542925" indent="-3619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 basis Java-</a:t>
            </a:r>
            <a:r>
              <a:rPr lang="en-US" sz="2800" dirty="0" err="1"/>
              <a:t>klassen</a:t>
            </a:r>
            <a:endParaRPr lang="en-US" sz="2000" b="1" dirty="0">
              <a:solidFill>
                <a:srgbClr val="008000"/>
              </a:solidFill>
            </a:endParaRPr>
          </a:p>
          <a:p>
            <a:pPr marL="114300" indent="0">
              <a:lnSpc>
                <a:spcPts val="4000"/>
              </a:lnSpc>
              <a:spcBef>
                <a:spcPts val="6000"/>
              </a:spcBef>
              <a:buNone/>
            </a:pPr>
            <a:r>
              <a:rPr lang="en-US" sz="2800" dirty="0" err="1"/>
              <a:t>Greenfoot</a:t>
            </a:r>
            <a:r>
              <a:rPr lang="en-US" sz="2800" dirty="0"/>
              <a:t>: </a:t>
            </a:r>
            <a:r>
              <a:rPr lang="en-US" sz="2800" dirty="0" err="1"/>
              <a:t>grafische</a:t>
            </a:r>
            <a:r>
              <a:rPr lang="en-US" sz="2800" dirty="0"/>
              <a:t> </a:t>
            </a:r>
            <a:r>
              <a:rPr lang="en-US" sz="2800" dirty="0" err="1"/>
              <a:t>omgeving</a:t>
            </a:r>
            <a:endParaRPr lang="en-US" sz="2800" dirty="0"/>
          </a:p>
          <a:p>
            <a:pPr marL="628650" indent="-447675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extra </a:t>
            </a:r>
            <a:r>
              <a:rPr lang="en-US" sz="2800" dirty="0" err="1"/>
              <a:t>klassen</a:t>
            </a:r>
            <a:r>
              <a:rPr lang="en-US" sz="2800" dirty="0"/>
              <a:t> 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7086600" y="6511503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</a:t>
            </a:fld>
            <a:endParaRPr lang="nl-NL" sz="140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5" y="3915073"/>
            <a:ext cx="1589787" cy="124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java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UML –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voorstelling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van de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96336" y="6476808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30</a:t>
            </a:fld>
            <a:endParaRPr lang="nl-NL" sz="1400" dirty="0"/>
          </a:p>
        </p:txBody>
      </p:sp>
      <p:sp>
        <p:nvSpPr>
          <p:cNvPr id="15" name="Tijdelijke aanduiding voor inhoud 5"/>
          <p:cNvSpPr txBox="1">
            <a:spLocks/>
          </p:cNvSpPr>
          <p:nvPr/>
        </p:nvSpPr>
        <p:spPr>
          <a:xfrm>
            <a:off x="395536" y="5044105"/>
            <a:ext cx="8352928" cy="129884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9738" indent="-325438">
              <a:lnSpc>
                <a:spcPts val="4000"/>
              </a:lnSpc>
              <a:buClr>
                <a:schemeClr val="tx1"/>
              </a:buClr>
            </a:pPr>
            <a:r>
              <a:rPr lang="nl-BE" sz="2600" b="1" dirty="0">
                <a:solidFill>
                  <a:schemeClr val="accent4"/>
                </a:solidFill>
              </a:rPr>
              <a:t>Instantievariabelen</a:t>
            </a:r>
            <a:r>
              <a:rPr lang="nl-BE" sz="2600" dirty="0"/>
              <a:t>: enkel toegankelijk door                                                                             	de methodes (zie </a:t>
            </a:r>
            <a:r>
              <a:rPr lang="nl-BE" sz="2600" dirty="0" err="1"/>
              <a:t>min-teken</a:t>
            </a:r>
            <a:r>
              <a:rPr lang="nl-BE" sz="2600" dirty="0"/>
              <a:t> in UML-voorstelling).</a:t>
            </a:r>
            <a:endParaRPr lang="nl-BE" sz="2600" b="1" dirty="0">
              <a:solidFill>
                <a:schemeClr val="tx2"/>
              </a:solidFill>
            </a:endParaRPr>
          </a:p>
          <a:p>
            <a:pPr marL="439738" indent="-325438">
              <a:lnSpc>
                <a:spcPts val="4000"/>
              </a:lnSpc>
              <a:buClr>
                <a:schemeClr val="tx1"/>
              </a:buClr>
            </a:pPr>
            <a:r>
              <a:rPr lang="nl-BE" sz="2600" b="1" dirty="0" err="1">
                <a:solidFill>
                  <a:schemeClr val="accent4"/>
                </a:solidFill>
              </a:rPr>
              <a:t>Constructor</a:t>
            </a:r>
            <a:r>
              <a:rPr lang="nl-BE" sz="2600" dirty="0"/>
              <a:t>: hoe maak je een Wombat?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86659"/>
              </p:ext>
            </p:extLst>
          </p:nvPr>
        </p:nvGraphicFramePr>
        <p:xfrm>
          <a:off x="5054302" y="2076536"/>
          <a:ext cx="324207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2400" dirty="0" err="1"/>
                        <a:t>Wombat</a:t>
                      </a:r>
                      <a:endParaRPr lang="nl-BE" sz="2400" dirty="0"/>
                    </a:p>
                  </a:txBody>
                  <a:tcPr marL="215684" marR="21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nl-BE" sz="2000" dirty="0"/>
                        <a:t>- int </a:t>
                      </a:r>
                      <a:r>
                        <a:rPr lang="nl-BE" sz="2000" dirty="0" err="1"/>
                        <a:t>leavesEaten</a:t>
                      </a:r>
                      <a:endParaRPr lang="nl-BE" sz="2000" dirty="0"/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w Cen MT" pitchFamily="34" charset="0"/>
                        <a:buNone/>
                        <a:tabLst/>
                        <a:defRPr/>
                      </a:pPr>
                      <a:r>
                        <a:rPr lang="nl-BE" sz="2000" dirty="0"/>
                        <a:t>+ Wombat()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</a:t>
                      </a:r>
                      <a:r>
                        <a:rPr lang="nl-BE" sz="2000" b="0" dirty="0"/>
                        <a:t>void</a:t>
                      </a:r>
                      <a:r>
                        <a:rPr lang="nl-BE" sz="2000" dirty="0"/>
                        <a:t> act()</a:t>
                      </a:r>
                    </a:p>
                    <a:p>
                      <a:pPr>
                        <a:buFont typeface="Tw Cen MT" pitchFamily="34" charset="0"/>
                        <a:buChar char="+"/>
                      </a:pPr>
                      <a:r>
                        <a:rPr lang="nl-BE" sz="2000" dirty="0"/>
                        <a:t> …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5319401" y="1264290"/>
            <a:ext cx="4104456" cy="510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 err="1"/>
              <a:t>eigen</a:t>
            </a:r>
            <a:r>
              <a:rPr lang="en-US" sz="2400" dirty="0"/>
              <a:t> </a:t>
            </a:r>
            <a:r>
              <a:rPr lang="en-US" sz="2400" dirty="0" err="1"/>
              <a:t>instantievariabelen</a:t>
            </a:r>
            <a:endParaRPr lang="en-US" sz="2400" b="1" dirty="0"/>
          </a:p>
        </p:txBody>
      </p:sp>
      <p:cxnSp>
        <p:nvCxnSpPr>
          <p:cNvPr id="9" name="Straight Arrow Connector 10"/>
          <p:cNvCxnSpPr/>
          <p:nvPr/>
        </p:nvCxnSpPr>
        <p:spPr>
          <a:xfrm flipH="1">
            <a:off x="7129749" y="1705036"/>
            <a:ext cx="804874" cy="10915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/>
          <p:nvPr/>
        </p:nvSpPr>
        <p:spPr>
          <a:xfrm>
            <a:off x="6495526" y="4239314"/>
            <a:ext cx="164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constructor</a:t>
            </a:r>
            <a:endParaRPr lang="en-US" sz="2400" b="1" dirty="0"/>
          </a:p>
        </p:txBody>
      </p:sp>
      <p:cxnSp>
        <p:nvCxnSpPr>
          <p:cNvPr id="12" name="Straight Arrow Connector 10"/>
          <p:cNvCxnSpPr/>
          <p:nvPr/>
        </p:nvCxnSpPr>
        <p:spPr>
          <a:xfrm flipH="1" flipV="1">
            <a:off x="7047594" y="3150442"/>
            <a:ext cx="272151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4994"/>
            <a:ext cx="4293408" cy="350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0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2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1.6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Uitvoeren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in Greenfoot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511503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31</a:t>
            </a:fld>
            <a:endParaRPr lang="nl-NL" sz="1400"/>
          </a:p>
        </p:txBody>
      </p:sp>
      <p:sp>
        <p:nvSpPr>
          <p:cNvPr id="4" name="Rechthoek 3"/>
          <p:cNvSpPr/>
          <p:nvPr/>
        </p:nvSpPr>
        <p:spPr>
          <a:xfrm>
            <a:off x="410444" y="1297191"/>
            <a:ext cx="7704856" cy="521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nl-BE" sz="2800" dirty="0"/>
              <a:t>Verschil tussen de methodes </a:t>
            </a:r>
            <a:r>
              <a:rPr lang="nl-BE" sz="2800" b="1" i="1" dirty="0">
                <a:solidFill>
                  <a:schemeClr val="accent4"/>
                </a:solidFill>
                <a:cs typeface="Consolas" pitchFamily="49" charset="0"/>
              </a:rPr>
              <a:t>act</a:t>
            </a:r>
            <a:r>
              <a:rPr lang="nl-BE" sz="2800" dirty="0"/>
              <a:t> en </a:t>
            </a:r>
            <a:r>
              <a:rPr lang="nl-BE" sz="2800" b="1" i="1" dirty="0">
                <a:solidFill>
                  <a:schemeClr val="accent4"/>
                </a:solidFill>
                <a:cs typeface="Consolas" pitchFamily="49" charset="0"/>
              </a:rPr>
              <a:t>move</a:t>
            </a:r>
            <a:r>
              <a:rPr lang="nl-BE" sz="2800" dirty="0"/>
              <a:t>: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nl-BE" sz="26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 move()</a:t>
            </a:r>
            <a:r>
              <a:rPr lang="nl-BE" sz="2600" dirty="0"/>
              <a:t>: </a:t>
            </a:r>
            <a:r>
              <a:rPr lang="nl-BE" sz="2800" dirty="0"/>
              <a:t>beweeg het object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nl-BE" sz="26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600" dirty="0">
                <a:latin typeface="Consolas" pitchFamily="49" charset="0"/>
                <a:cs typeface="Consolas" pitchFamily="49" charset="0"/>
              </a:rPr>
              <a:t> act()</a:t>
            </a:r>
            <a:r>
              <a:rPr lang="nl-BE" sz="2600" dirty="0"/>
              <a:t>: </a:t>
            </a:r>
            <a:r>
              <a:rPr lang="nl-BE" sz="2800" dirty="0"/>
              <a:t>laat het object iets doen</a:t>
            </a:r>
            <a:endParaRPr lang="nl-BE" sz="2800" i="1" dirty="0"/>
          </a:p>
          <a:p>
            <a:endParaRPr lang="nl-BE" sz="2800" dirty="0"/>
          </a:p>
          <a:p>
            <a:pPr>
              <a:buNone/>
            </a:pPr>
            <a:r>
              <a:rPr lang="en-US" sz="2800" b="1" dirty="0">
                <a:latin typeface="Consolas" pitchFamily="49" charset="0"/>
                <a:cs typeface="Consolas" pitchFamily="49" charset="0"/>
              </a:rPr>
              <a:t>act</a:t>
            </a:r>
            <a:r>
              <a:rPr lang="en-US" sz="2800" b="1" dirty="0"/>
              <a:t> wombat:</a:t>
            </a:r>
          </a:p>
          <a:p>
            <a:pPr lvl="1" indent="-4572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als</a:t>
            </a:r>
            <a:r>
              <a:rPr lang="en-US" sz="2800" dirty="0"/>
              <a:t> de wombat op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blaadje</a:t>
            </a:r>
            <a:r>
              <a:rPr lang="en-US" sz="2800" dirty="0"/>
              <a:t> zit,                                           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eet</a:t>
            </a:r>
            <a:r>
              <a:rPr lang="en-US" sz="2800" dirty="0"/>
              <a:t> </a:t>
            </a:r>
            <a:r>
              <a:rPr lang="en-US" sz="2800" dirty="0" err="1"/>
              <a:t>hij</a:t>
            </a:r>
            <a:r>
              <a:rPr lang="en-US" sz="2800" dirty="0"/>
              <a:t> het op </a:t>
            </a:r>
          </a:p>
          <a:p>
            <a:pPr lvl="1" indent="-4572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anders</a:t>
            </a:r>
            <a:r>
              <a:rPr lang="en-US" sz="2800" dirty="0"/>
              <a:t>, </a:t>
            </a:r>
            <a:r>
              <a:rPr lang="en-US" sz="2800" dirty="0" err="1"/>
              <a:t>als</a:t>
            </a:r>
            <a:r>
              <a:rPr lang="en-US" sz="2800" dirty="0"/>
              <a:t> de wombat </a:t>
            </a:r>
            <a:r>
              <a:rPr lang="en-US" sz="2800" dirty="0" err="1"/>
              <a:t>voorwaarts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bewegen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beweegt</a:t>
            </a:r>
            <a:r>
              <a:rPr lang="en-US" sz="2800" dirty="0"/>
              <a:t> </a:t>
            </a:r>
            <a:r>
              <a:rPr lang="en-US" sz="2800" dirty="0" err="1"/>
              <a:t>hij</a:t>
            </a:r>
            <a:r>
              <a:rPr lang="en-US" sz="2800" dirty="0"/>
              <a:t> </a:t>
            </a:r>
            <a:r>
              <a:rPr lang="en-US" sz="2800" dirty="0" err="1"/>
              <a:t>voorwaarts</a:t>
            </a:r>
            <a:endParaRPr lang="en-US" sz="2800" dirty="0"/>
          </a:p>
          <a:p>
            <a:pPr lvl="1" indent="-457200">
              <a:lnSpc>
                <a:spcPts val="4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anders</a:t>
            </a:r>
            <a:r>
              <a:rPr lang="en-US" sz="2800" dirty="0"/>
              <a:t>, </a:t>
            </a:r>
            <a:r>
              <a:rPr lang="en-US" sz="2800" dirty="0" err="1"/>
              <a:t>draait</a:t>
            </a:r>
            <a:r>
              <a:rPr lang="en-US" sz="2800" dirty="0"/>
              <a:t> de wombat </a:t>
            </a:r>
            <a:r>
              <a:rPr lang="en-US" sz="2800" dirty="0" err="1"/>
              <a:t>naar</a:t>
            </a:r>
            <a:r>
              <a:rPr lang="en-US" sz="2800" dirty="0"/>
              <a:t> links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298" y="101634"/>
            <a:ext cx="936104" cy="10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007" t="74766" r="28649" b="18131"/>
          <a:stretch/>
        </p:blipFill>
        <p:spPr bwMode="auto">
          <a:xfrm>
            <a:off x="1082345" y="5011575"/>
            <a:ext cx="7276433" cy="7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2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1.6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Uitvoeren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in Greenfoot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82358" y="6487602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32</a:t>
            </a:fld>
            <a:endParaRPr lang="nl-NL" sz="1400"/>
          </a:p>
        </p:txBody>
      </p:sp>
      <p:sp>
        <p:nvSpPr>
          <p:cNvPr id="4" name="TextBox 3"/>
          <p:cNvSpPr txBox="1"/>
          <p:nvPr/>
        </p:nvSpPr>
        <p:spPr>
          <a:xfrm>
            <a:off x="637898" y="6018966"/>
            <a:ext cx="7704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/>
              <a:t>roept</a:t>
            </a:r>
            <a:r>
              <a:rPr lang="en-US" sz="2600" dirty="0"/>
              <a:t> de </a:t>
            </a:r>
            <a:r>
              <a:rPr lang="en-US" sz="2600" dirty="0" err="1"/>
              <a:t>methode</a:t>
            </a:r>
            <a:r>
              <a:rPr lang="en-US" sz="2600" dirty="0"/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act</a:t>
            </a:r>
            <a:r>
              <a:rPr lang="en-US" sz="2600" dirty="0"/>
              <a:t> van </a:t>
            </a:r>
            <a:r>
              <a:rPr lang="en-US" sz="2600" dirty="0" err="1"/>
              <a:t>alle</a:t>
            </a:r>
            <a:r>
              <a:rPr lang="en-US" sz="2600" dirty="0"/>
              <a:t> actors in de </a:t>
            </a:r>
            <a:r>
              <a:rPr lang="en-US" sz="2600" dirty="0" err="1"/>
              <a:t>wereld</a:t>
            </a:r>
            <a:r>
              <a:rPr lang="en-US" sz="2600" dirty="0"/>
              <a:t> op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298" y="110447"/>
            <a:ext cx="936104" cy="10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al 2"/>
          <p:cNvSpPr/>
          <p:nvPr/>
        </p:nvSpPr>
        <p:spPr>
          <a:xfrm>
            <a:off x="1295636" y="5011575"/>
            <a:ext cx="1116124" cy="581445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5" name="Rechte verbindingslijn 14"/>
          <p:cNvCxnSpPr>
            <a:stCxn id="3" idx="2"/>
          </p:cNvCxnSpPr>
          <p:nvPr/>
        </p:nvCxnSpPr>
        <p:spPr>
          <a:xfrm flipH="1" flipV="1">
            <a:off x="323528" y="5302297"/>
            <a:ext cx="972108" cy="1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323528" y="4381812"/>
            <a:ext cx="0" cy="1891412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323528" y="6273224"/>
            <a:ext cx="424106" cy="0"/>
          </a:xfrm>
          <a:prstGeom prst="line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76" y="1484784"/>
            <a:ext cx="7175178" cy="332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al 18"/>
          <p:cNvSpPr/>
          <p:nvPr/>
        </p:nvSpPr>
        <p:spPr>
          <a:xfrm>
            <a:off x="1295636" y="4077072"/>
            <a:ext cx="1476164" cy="581445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" name="Rechte verbindingslijn 20"/>
          <p:cNvCxnSpPr/>
          <p:nvPr/>
        </p:nvCxnSpPr>
        <p:spPr>
          <a:xfrm flipH="1" flipV="1">
            <a:off x="323528" y="4367794"/>
            <a:ext cx="972108" cy="1401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edachtewolkje: wolk 15">
            <a:extLst>
              <a:ext uri="{FF2B5EF4-FFF2-40B4-BE49-F238E27FC236}">
                <a16:creationId xmlns:a16="http://schemas.microsoft.com/office/drawing/2014/main" id="{819D7DBF-BA8A-444A-9F8B-44761835D39F}"/>
              </a:ext>
            </a:extLst>
          </p:cNvPr>
          <p:cNvSpPr/>
          <p:nvPr/>
        </p:nvSpPr>
        <p:spPr>
          <a:xfrm>
            <a:off x="197514" y="2382756"/>
            <a:ext cx="3312368" cy="829925"/>
          </a:xfrm>
          <a:prstGeom prst="cloudCallout">
            <a:avLst>
              <a:gd name="adj1" fmla="val -45409"/>
              <a:gd name="adj2" fmla="val 190146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27951" cy="11072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1.6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Uitvoeren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in Greenfoot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78884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33</a:t>
            </a:fld>
            <a:endParaRPr lang="nl-NL" sz="1400"/>
          </a:p>
        </p:txBody>
      </p:sp>
      <p:sp>
        <p:nvSpPr>
          <p:cNvPr id="4" name="TextBox 3"/>
          <p:cNvSpPr txBox="1"/>
          <p:nvPr/>
        </p:nvSpPr>
        <p:spPr>
          <a:xfrm>
            <a:off x="1076142" y="5653020"/>
            <a:ext cx="697566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2600" dirty="0" err="1"/>
              <a:t>voert</a:t>
            </a:r>
            <a:r>
              <a:rPr lang="en-US" sz="2600" dirty="0"/>
              <a:t> </a:t>
            </a:r>
            <a:r>
              <a:rPr lang="en-US" sz="2600" dirty="0" err="1"/>
              <a:t>herhaaldelijk</a:t>
            </a:r>
            <a:r>
              <a:rPr lang="en-US" sz="2600" dirty="0"/>
              <a:t> </a:t>
            </a:r>
            <a:r>
              <a:rPr lang="en-US" sz="2400" dirty="0">
                <a:latin typeface="Consolas" panose="020B0609020204030204" pitchFamily="49" charset="0"/>
              </a:rPr>
              <a:t>act</a:t>
            </a:r>
            <a:r>
              <a:rPr lang="en-US" sz="2600" dirty="0"/>
              <a:t> </a:t>
            </a:r>
            <a:r>
              <a:rPr lang="en-US" sz="2600" dirty="0" err="1"/>
              <a:t>uit</a:t>
            </a:r>
            <a:r>
              <a:rPr lang="en-US" sz="2600" dirty="0"/>
              <a:t> </a:t>
            </a:r>
            <a:r>
              <a:rPr lang="en-US" sz="2600" dirty="0" err="1"/>
              <a:t>voor</a:t>
            </a:r>
            <a:r>
              <a:rPr lang="en-US" sz="2600" dirty="0"/>
              <a:t> </a:t>
            </a:r>
            <a:r>
              <a:rPr lang="en-US" sz="2600" dirty="0" err="1"/>
              <a:t>alle</a:t>
            </a:r>
            <a:r>
              <a:rPr lang="en-US" sz="2600" dirty="0"/>
              <a:t> actors in de</a:t>
            </a:r>
          </a:p>
          <a:p>
            <a:pPr>
              <a:lnSpc>
                <a:spcPts val="4000"/>
              </a:lnSpc>
            </a:pPr>
            <a:r>
              <a:rPr lang="en-US" sz="2600" dirty="0"/>
              <a:t>     </a:t>
            </a:r>
            <a:r>
              <a:rPr lang="en-US" sz="2600" dirty="0" err="1"/>
              <a:t>wereld</a:t>
            </a:r>
            <a:r>
              <a:rPr lang="en-US" sz="2600" dirty="0"/>
              <a:t> (tot op de knop Pause </a:t>
            </a:r>
            <a:r>
              <a:rPr lang="en-US" sz="2600" dirty="0" err="1"/>
              <a:t>geklikt</a:t>
            </a:r>
            <a:r>
              <a:rPr lang="en-US" sz="2600" dirty="0"/>
              <a:t> </a:t>
            </a:r>
            <a:r>
              <a:rPr lang="en-US" sz="2600" dirty="0" err="1"/>
              <a:t>wordt</a:t>
            </a:r>
            <a:r>
              <a:rPr lang="en-US" sz="2600" dirty="0"/>
              <a:t>)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847" y="55300"/>
            <a:ext cx="936104" cy="10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76" y="1340768"/>
            <a:ext cx="7175178" cy="332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6007" t="74766" r="28649" b="18131"/>
          <a:stretch/>
        </p:blipFill>
        <p:spPr bwMode="auto">
          <a:xfrm>
            <a:off x="1150848" y="4786086"/>
            <a:ext cx="7276433" cy="7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al 17"/>
          <p:cNvSpPr/>
          <p:nvPr/>
        </p:nvSpPr>
        <p:spPr>
          <a:xfrm>
            <a:off x="2424030" y="4852938"/>
            <a:ext cx="1116124" cy="581445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9" name="Rechte verbindingslijn 18"/>
          <p:cNvCxnSpPr>
            <a:stCxn id="18" idx="2"/>
          </p:cNvCxnSpPr>
          <p:nvPr/>
        </p:nvCxnSpPr>
        <p:spPr>
          <a:xfrm flipH="1" flipV="1">
            <a:off x="335798" y="5143660"/>
            <a:ext cx="2088232" cy="1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335798" y="4235106"/>
            <a:ext cx="0" cy="171985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335798" y="5954960"/>
            <a:ext cx="1044116" cy="0"/>
          </a:xfrm>
          <a:prstGeom prst="line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al 22"/>
          <p:cNvSpPr/>
          <p:nvPr/>
        </p:nvSpPr>
        <p:spPr>
          <a:xfrm>
            <a:off x="2699792" y="3930366"/>
            <a:ext cx="1080120" cy="581445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4" name="Rechte verbindingslijn 23"/>
          <p:cNvCxnSpPr>
            <a:stCxn id="23" idx="2"/>
          </p:cNvCxnSpPr>
          <p:nvPr/>
        </p:nvCxnSpPr>
        <p:spPr>
          <a:xfrm flipH="1" flipV="1">
            <a:off x="335798" y="4221088"/>
            <a:ext cx="2363994" cy="1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617"/>
            <a:ext cx="9144000" cy="109561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Java +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Greenfoot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87691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34</a:t>
            </a:fld>
            <a:endParaRPr lang="nl-NL" sz="140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7939"/>
            <a:ext cx="936104" cy="10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467544" y="11699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dirty="0"/>
              <a:t>Act / Run / ….   extra functionaliteit in </a:t>
            </a:r>
            <a:r>
              <a:rPr lang="nl-BE" sz="2800" dirty="0" err="1"/>
              <a:t>Greenfoot</a:t>
            </a:r>
            <a:r>
              <a:rPr lang="nl-BE" sz="2800" dirty="0"/>
              <a:t>! </a:t>
            </a:r>
          </a:p>
        </p:txBody>
      </p:sp>
      <p:sp>
        <p:nvSpPr>
          <p:cNvPr id="5" name="Rechthoek 4"/>
          <p:cNvSpPr/>
          <p:nvPr/>
        </p:nvSpPr>
        <p:spPr>
          <a:xfrm>
            <a:off x="467544" y="1916832"/>
            <a:ext cx="7308812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None/>
            </a:pPr>
            <a:r>
              <a:rPr lang="en-US" sz="2800" dirty="0"/>
              <a:t>Java: de </a:t>
            </a:r>
            <a:r>
              <a:rPr lang="en-US" sz="2800" dirty="0" err="1"/>
              <a:t>programmeertaal</a:t>
            </a:r>
            <a:endParaRPr lang="en-US" sz="2800" dirty="0"/>
          </a:p>
          <a:p>
            <a:pPr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800" dirty="0" err="1"/>
              <a:t>Greenfoot</a:t>
            </a:r>
            <a:r>
              <a:rPr lang="en-US" sz="2800" dirty="0"/>
              <a:t>: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/>
              <a:t>Grafische</a:t>
            </a:r>
            <a:r>
              <a:rPr lang="en-US" sz="2800" dirty="0"/>
              <a:t> </a:t>
            </a:r>
            <a:r>
              <a:rPr lang="en-US" sz="2800" dirty="0" err="1"/>
              <a:t>voorstelling</a:t>
            </a:r>
            <a:endParaRPr lang="en-US" sz="2800" dirty="0"/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/>
              <a:t>Extra </a:t>
            </a:r>
            <a:r>
              <a:rPr lang="en-US" sz="2800" dirty="0" err="1"/>
              <a:t>klassen</a:t>
            </a:r>
            <a:r>
              <a:rPr lang="en-US" sz="2800" dirty="0"/>
              <a:t> (World – Actor)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/>
              <a:t>Extra </a:t>
            </a:r>
            <a:r>
              <a:rPr lang="en-US" sz="2800" dirty="0" err="1"/>
              <a:t>knoppen</a:t>
            </a:r>
            <a:r>
              <a:rPr lang="en-US" sz="2800" dirty="0"/>
              <a:t> (Act – Run)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427984" y="5968295"/>
            <a:ext cx="3750568" cy="4667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Java</a:t>
            </a:r>
            <a:endParaRPr lang="th-TH" sz="240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27984" y="5320223"/>
            <a:ext cx="3744416" cy="466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/>
              <a:t>Greenfoot</a:t>
            </a:r>
            <a:endParaRPr lang="th-TH" sz="240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-5400000">
            <a:off x="7121996" y="5650547"/>
            <a:ext cx="7620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18" name="Picture 7" descr="java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824279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320223"/>
            <a:ext cx="57421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497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04384"/>
            <a:ext cx="5400600" cy="541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1.8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Wat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zie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je in het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klassendiagram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?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35</a:t>
            </a:fld>
            <a:endParaRPr lang="nl-NL" sz="1400"/>
          </a:p>
        </p:txBody>
      </p:sp>
      <p:sp>
        <p:nvSpPr>
          <p:cNvPr id="11" name="TextBox 5"/>
          <p:cNvSpPr txBox="1"/>
          <p:nvPr/>
        </p:nvSpPr>
        <p:spPr>
          <a:xfrm>
            <a:off x="1084578" y="2674324"/>
            <a:ext cx="207853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600" b="1" dirty="0" err="1"/>
              <a:t>pijlen</a:t>
            </a:r>
            <a:r>
              <a:rPr lang="en-US" sz="2600" b="1" dirty="0"/>
              <a:t> </a:t>
            </a:r>
            <a:r>
              <a:rPr lang="en-US" sz="2600" dirty="0" err="1"/>
              <a:t>tonen</a:t>
            </a:r>
            <a:r>
              <a:rPr lang="en-US" sz="2600" dirty="0"/>
              <a:t> </a:t>
            </a:r>
            <a:r>
              <a:rPr lang="en-US" sz="2600" dirty="0" err="1"/>
              <a:t>relaties</a:t>
            </a:r>
            <a:endParaRPr lang="en-US" sz="2600" dirty="0"/>
          </a:p>
          <a:p>
            <a:pPr>
              <a:lnSpc>
                <a:spcPts val="3800"/>
              </a:lnSpc>
            </a:pPr>
            <a:r>
              <a:rPr lang="en-US" sz="2600" b="1" dirty="0">
                <a:solidFill>
                  <a:schemeClr val="accent4"/>
                </a:solidFill>
              </a:rPr>
              <a:t>“… is </a:t>
            </a:r>
            <a:r>
              <a:rPr lang="en-US" sz="2600" b="1" dirty="0" err="1">
                <a:solidFill>
                  <a:schemeClr val="accent4"/>
                </a:solidFill>
              </a:rPr>
              <a:t>een</a:t>
            </a:r>
            <a:r>
              <a:rPr lang="en-US" sz="2600" b="1" dirty="0">
                <a:solidFill>
                  <a:schemeClr val="accent4"/>
                </a:solidFill>
              </a:rPr>
              <a:t> …”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4145605" y="2674324"/>
            <a:ext cx="1883827" cy="2485488"/>
          </a:xfrm>
          <a:prstGeom prst="roundRect">
            <a:avLst/>
          </a:prstGeom>
          <a:solidFill>
            <a:schemeClr val="bg1">
              <a:alpha val="43000"/>
            </a:schemeClr>
          </a:solidFill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Rechte verbindingslijn met pijl 12"/>
          <p:cNvCxnSpPr/>
          <p:nvPr/>
        </p:nvCxnSpPr>
        <p:spPr>
          <a:xfrm flipH="1">
            <a:off x="6029432" y="2999572"/>
            <a:ext cx="630800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8"/>
          <p:cNvSpPr txBox="1"/>
          <p:nvPr/>
        </p:nvSpPr>
        <p:spPr>
          <a:xfrm>
            <a:off x="6516216" y="2665485"/>
            <a:ext cx="1724117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600" dirty="0" err="1"/>
              <a:t>klassen</a:t>
            </a:r>
            <a:r>
              <a:rPr lang="en-US" sz="2600" dirty="0"/>
              <a:t>-</a:t>
            </a:r>
          </a:p>
          <a:p>
            <a:pPr algn="ctr">
              <a:lnSpc>
                <a:spcPts val="3800"/>
              </a:lnSpc>
            </a:pPr>
            <a:r>
              <a:rPr lang="en-US" sz="2600" dirty="0"/>
              <a:t>diagram</a:t>
            </a:r>
          </a:p>
        </p:txBody>
      </p:sp>
      <p:cxnSp>
        <p:nvCxnSpPr>
          <p:cNvPr id="15" name="Straight Arrow Connector 9"/>
          <p:cNvCxnSpPr/>
          <p:nvPr/>
        </p:nvCxnSpPr>
        <p:spPr>
          <a:xfrm>
            <a:off x="2915816" y="3287604"/>
            <a:ext cx="144270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/>
          <p:cNvCxnSpPr/>
          <p:nvPr/>
        </p:nvCxnSpPr>
        <p:spPr>
          <a:xfrm>
            <a:off x="2915816" y="3789490"/>
            <a:ext cx="1442709" cy="6502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03435"/>
            <a:ext cx="2376264" cy="35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Wat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zie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je in het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klassendiagram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?</a:t>
            </a:r>
          </a:p>
        </p:txBody>
      </p:sp>
      <p:sp>
        <p:nvSpPr>
          <p:cNvPr id="53" name="Tijdelijke aanduiding voor inhoud 52"/>
          <p:cNvSpPr>
            <a:spLocks noGrp="1"/>
          </p:cNvSpPr>
          <p:nvPr>
            <p:ph idx="1"/>
          </p:nvPr>
        </p:nvSpPr>
        <p:spPr>
          <a:xfrm>
            <a:off x="252608" y="1196752"/>
            <a:ext cx="5615536" cy="5512338"/>
          </a:xfrm>
        </p:spPr>
        <p:txBody>
          <a:bodyPr>
            <a:noAutofit/>
          </a:bodyPr>
          <a:lstStyle/>
          <a:p>
            <a:pPr marL="92075" indent="22225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800" b="1" dirty="0" err="1"/>
              <a:t>Elke</a:t>
            </a:r>
            <a:r>
              <a:rPr lang="en-US" sz="2800" b="1" dirty="0"/>
              <a:t> </a:t>
            </a:r>
            <a:r>
              <a:rPr lang="en-US" sz="2800" b="1" dirty="0" err="1"/>
              <a:t>pijl</a:t>
            </a:r>
            <a:r>
              <a:rPr lang="en-US" sz="2800" b="1" dirty="0"/>
              <a:t> </a:t>
            </a:r>
            <a:r>
              <a:rPr lang="en-US" sz="2800" dirty="0" err="1"/>
              <a:t>toont</a:t>
            </a:r>
            <a:r>
              <a:rPr lang="en-US" sz="2800" dirty="0"/>
              <a:t> de </a:t>
            </a:r>
            <a:r>
              <a:rPr lang="en-US" sz="2800" dirty="0" err="1"/>
              <a:t>relatie</a:t>
            </a:r>
            <a:endParaRPr lang="en-US" sz="2800" dirty="0"/>
          </a:p>
          <a:p>
            <a:pPr marL="92075" indent="22225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800" dirty="0"/>
              <a:t>   “ … </a:t>
            </a:r>
            <a:r>
              <a:rPr lang="en-US" sz="2800" i="1" dirty="0"/>
              <a:t>is </a:t>
            </a:r>
            <a:r>
              <a:rPr lang="en-US" sz="2800" b="1" i="1" dirty="0" err="1">
                <a:solidFill>
                  <a:schemeClr val="accent4"/>
                </a:solidFill>
              </a:rPr>
              <a:t>subklasse</a:t>
            </a:r>
            <a:r>
              <a:rPr lang="en-US" sz="2800" i="1" dirty="0"/>
              <a:t> van …</a:t>
            </a:r>
            <a:r>
              <a:rPr lang="en-US" sz="2800" dirty="0"/>
              <a:t>”</a:t>
            </a:r>
          </a:p>
          <a:p>
            <a:pPr marL="92075" indent="22225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subklasse</a:t>
            </a:r>
            <a:r>
              <a:rPr lang="en-US" sz="2800" dirty="0"/>
              <a:t> is </a:t>
            </a:r>
            <a:r>
              <a:rPr lang="en-US" sz="2800" dirty="0" err="1"/>
              <a:t>een</a:t>
            </a:r>
            <a:r>
              <a:rPr lang="en-US" sz="2800" dirty="0"/>
              <a:t> “</a:t>
            </a:r>
            <a:r>
              <a:rPr lang="en-US" sz="2800" dirty="0" err="1"/>
              <a:t>uitbreiding</a:t>
            </a:r>
            <a:r>
              <a:rPr lang="en-US" sz="2800" dirty="0"/>
              <a:t>” van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andere</a:t>
            </a:r>
            <a:r>
              <a:rPr lang="en-US" sz="2800" dirty="0"/>
              <a:t> </a:t>
            </a:r>
            <a:r>
              <a:rPr lang="en-US" sz="2800" dirty="0" err="1"/>
              <a:t>klasse</a:t>
            </a:r>
            <a:r>
              <a:rPr lang="en-US" sz="2800" dirty="0"/>
              <a:t>.</a:t>
            </a:r>
          </a:p>
          <a:p>
            <a:pPr marL="92075" indent="22225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subklasse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erft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methodes</a:t>
            </a:r>
            <a:r>
              <a:rPr lang="en-US" sz="2800" dirty="0"/>
              <a:t> en </a:t>
            </a:r>
            <a:r>
              <a:rPr lang="en-US" sz="2800" dirty="0" err="1"/>
              <a:t>instantievariabelen</a:t>
            </a:r>
            <a:endParaRPr lang="en-US" sz="2800" dirty="0"/>
          </a:p>
          <a:p>
            <a:pPr marL="92075" indent="22225">
              <a:lnSpc>
                <a:spcPts val="4000"/>
              </a:lnSpc>
              <a:spcBef>
                <a:spcPts val="3000"/>
              </a:spcBef>
              <a:buNone/>
            </a:pPr>
            <a:r>
              <a:rPr lang="en-US" sz="2800" dirty="0" err="1"/>
              <a:t>Omgekeerde</a:t>
            </a:r>
            <a:r>
              <a:rPr lang="en-US" sz="2800" dirty="0"/>
              <a:t> </a:t>
            </a:r>
            <a:r>
              <a:rPr lang="en-US" sz="2800" dirty="0" err="1"/>
              <a:t>relatie</a:t>
            </a:r>
            <a:r>
              <a:rPr lang="en-US" sz="2800" dirty="0"/>
              <a:t>:</a:t>
            </a:r>
          </a:p>
          <a:p>
            <a:pPr marL="92075" indent="22225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800" dirty="0"/>
              <a:t> “ … </a:t>
            </a:r>
            <a:r>
              <a:rPr lang="en-US" sz="2800" i="1" dirty="0"/>
              <a:t>is </a:t>
            </a:r>
            <a:r>
              <a:rPr lang="en-US" sz="2800" b="1" i="1" dirty="0" err="1">
                <a:solidFill>
                  <a:schemeClr val="accent4"/>
                </a:solidFill>
              </a:rPr>
              <a:t>superklasse</a:t>
            </a:r>
            <a:r>
              <a:rPr lang="en-US" sz="2800" i="1" dirty="0"/>
              <a:t> van …</a:t>
            </a:r>
            <a:r>
              <a:rPr lang="en-US" sz="2800" dirty="0"/>
              <a:t>”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36</a:t>
            </a:fld>
            <a:endParaRPr lang="nl-NL" sz="1400"/>
          </a:p>
        </p:txBody>
      </p:sp>
      <p:cxnSp>
        <p:nvCxnSpPr>
          <p:cNvPr id="22" name="Straight Arrow Connector 9"/>
          <p:cNvCxnSpPr/>
          <p:nvPr/>
        </p:nvCxnSpPr>
        <p:spPr>
          <a:xfrm>
            <a:off x="5004048" y="1772816"/>
            <a:ext cx="1224136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9"/>
          <p:cNvCxnSpPr/>
          <p:nvPr/>
        </p:nvCxnSpPr>
        <p:spPr>
          <a:xfrm>
            <a:off x="5004048" y="1628799"/>
            <a:ext cx="1116124" cy="72008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714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247" y="1757734"/>
            <a:ext cx="1986137" cy="29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ijdelijke aanduiding voor inhoud 52"/>
          <p:cNvSpPr>
            <a:spLocks noGrp="1"/>
          </p:cNvSpPr>
          <p:nvPr>
            <p:ph idx="1"/>
          </p:nvPr>
        </p:nvSpPr>
        <p:spPr>
          <a:xfrm>
            <a:off x="395536" y="1556792"/>
            <a:ext cx="5616624" cy="4495800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800" i="1" dirty="0" err="1"/>
              <a:t>WombatWorld</a:t>
            </a:r>
            <a:r>
              <a:rPr lang="en-US" sz="2800" dirty="0"/>
              <a:t> is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subklasse</a:t>
            </a:r>
            <a:r>
              <a:rPr lang="en-US" sz="2800" dirty="0"/>
              <a:t> van </a:t>
            </a:r>
            <a:r>
              <a:rPr lang="en-US" sz="2800" i="1" dirty="0"/>
              <a:t>World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800" i="1" dirty="0"/>
              <a:t>World </a:t>
            </a:r>
            <a:r>
              <a:rPr lang="en-US" sz="2800" dirty="0"/>
              <a:t>is de </a:t>
            </a:r>
            <a:r>
              <a:rPr lang="en-US" sz="2800" dirty="0" err="1"/>
              <a:t>superklasse</a:t>
            </a:r>
            <a:r>
              <a:rPr lang="en-US" sz="2800" dirty="0"/>
              <a:t> van</a:t>
            </a:r>
            <a:r>
              <a:rPr lang="en-US" sz="2800" i="1" dirty="0"/>
              <a:t> </a:t>
            </a:r>
            <a:r>
              <a:rPr lang="en-US" sz="2800" i="1" dirty="0" err="1"/>
              <a:t>WombatWorld</a:t>
            </a:r>
            <a:endParaRPr lang="en-US" sz="2800" i="1" dirty="0"/>
          </a:p>
          <a:p>
            <a:pPr>
              <a:lnSpc>
                <a:spcPts val="4000"/>
              </a:lnSpc>
              <a:spcBef>
                <a:spcPts val="1200"/>
              </a:spcBef>
            </a:pPr>
            <a:endParaRPr lang="en-US" sz="2800" i="1" dirty="0"/>
          </a:p>
          <a:p>
            <a:pPr marL="263525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800" dirty="0" err="1"/>
              <a:t>Bij</a:t>
            </a:r>
            <a:r>
              <a:rPr lang="en-US" sz="2800" dirty="0"/>
              <a:t> het </a:t>
            </a:r>
            <a:r>
              <a:rPr lang="en-US" sz="2800" dirty="0" err="1"/>
              <a:t>openen</a:t>
            </a:r>
            <a:r>
              <a:rPr lang="en-US" sz="2800" dirty="0"/>
              <a:t> van </a:t>
            </a:r>
            <a:r>
              <a:rPr lang="en-US" sz="2800" dirty="0" err="1"/>
              <a:t>een</a:t>
            </a:r>
            <a:r>
              <a:rPr lang="en-US" sz="2800" dirty="0"/>
              <a:t> scenario </a:t>
            </a:r>
            <a:r>
              <a:rPr lang="en-US" sz="2800" dirty="0" err="1"/>
              <a:t>creëert</a:t>
            </a:r>
            <a:r>
              <a:rPr lang="en-US" sz="2800" dirty="0"/>
              <a:t> </a:t>
            </a:r>
            <a:r>
              <a:rPr lang="en-US" sz="2800" b="1" dirty="0" err="1"/>
              <a:t>Greenfoot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object van   de </a:t>
            </a:r>
            <a:r>
              <a:rPr lang="en-US" sz="2800" dirty="0" err="1"/>
              <a:t>subklasse</a:t>
            </a:r>
            <a:r>
              <a:rPr lang="en-US" sz="2800" dirty="0"/>
              <a:t> van </a:t>
            </a:r>
            <a:r>
              <a:rPr lang="en-US" sz="2800" i="1" dirty="0"/>
              <a:t>World</a:t>
            </a:r>
            <a:r>
              <a:rPr lang="en-US" sz="2800" dirty="0"/>
              <a:t>.</a:t>
            </a:r>
          </a:p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74743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37</a:t>
            </a:fld>
            <a:endParaRPr lang="nl-NL" sz="1400"/>
          </a:p>
        </p:txBody>
      </p:sp>
      <p:cxnSp>
        <p:nvCxnSpPr>
          <p:cNvPr id="23" name="Straight Arrow Connector 9"/>
          <p:cNvCxnSpPr/>
          <p:nvPr/>
        </p:nvCxnSpPr>
        <p:spPr>
          <a:xfrm flipV="1">
            <a:off x="5436096" y="2780928"/>
            <a:ext cx="864096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-11857" y="20076"/>
            <a:ext cx="9144000" cy="86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  World  versus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WombatWorld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inhoud 52"/>
          <p:cNvSpPr>
            <a:spLocks noGrp="1"/>
          </p:cNvSpPr>
          <p:nvPr>
            <p:ph idx="1"/>
          </p:nvPr>
        </p:nvSpPr>
        <p:spPr>
          <a:xfrm>
            <a:off x="251520" y="1340768"/>
            <a:ext cx="5616624" cy="4495800"/>
          </a:xfrm>
        </p:spPr>
        <p:txBody>
          <a:bodyPr>
            <a:noAutofit/>
          </a:bodyPr>
          <a:lstStyle/>
          <a:p>
            <a:pPr marL="361950" indent="-361950">
              <a:lnSpc>
                <a:spcPts val="4000"/>
              </a:lnSpc>
            </a:pPr>
            <a:r>
              <a:rPr lang="nl-BE" sz="2800" i="1" dirty="0" err="1"/>
              <a:t>WombatWorld</a:t>
            </a:r>
            <a:r>
              <a:rPr lang="nl-BE" sz="2800" dirty="0"/>
              <a:t> is                                                      een subklasse                                                  van </a:t>
            </a:r>
            <a:r>
              <a:rPr lang="nl-BE" sz="2800" i="1" dirty="0"/>
              <a:t>World</a:t>
            </a:r>
          </a:p>
          <a:p>
            <a:pPr marL="809625" lvl="1" indent="-44767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Erft methodes</a:t>
            </a:r>
          </a:p>
          <a:p>
            <a:pPr marL="809625" lvl="1" indent="-44767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Erft                                       instantievariabelen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82358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38</a:t>
            </a:fld>
            <a:endParaRPr lang="nl-NL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5243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76044"/>
            <a:ext cx="40481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1857" y="20076"/>
            <a:ext cx="9144000" cy="86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  World  versus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WombatWorld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Gedachtewolkje: wolk 6">
            <a:extLst>
              <a:ext uri="{FF2B5EF4-FFF2-40B4-BE49-F238E27FC236}">
                <a16:creationId xmlns:a16="http://schemas.microsoft.com/office/drawing/2014/main" id="{050E5894-335B-4961-A579-DD9C67D84ACD}"/>
              </a:ext>
            </a:extLst>
          </p:cNvPr>
          <p:cNvSpPr/>
          <p:nvPr/>
        </p:nvSpPr>
        <p:spPr>
          <a:xfrm>
            <a:off x="5426174" y="4922168"/>
            <a:ext cx="3312368" cy="829925"/>
          </a:xfrm>
          <a:prstGeom prst="cloudCallout">
            <a:avLst>
              <a:gd name="adj1" fmla="val -56519"/>
              <a:gd name="adj2" fmla="val 8754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284" y="1282186"/>
            <a:ext cx="1986137" cy="29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Wat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zie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je in het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klassendiagram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?</a:t>
            </a:r>
          </a:p>
        </p:txBody>
      </p:sp>
      <p:sp>
        <p:nvSpPr>
          <p:cNvPr id="53" name="Tijdelijke aanduiding voor inhoud 52"/>
          <p:cNvSpPr>
            <a:spLocks noGrp="1"/>
          </p:cNvSpPr>
          <p:nvPr>
            <p:ph idx="1"/>
          </p:nvPr>
        </p:nvSpPr>
        <p:spPr>
          <a:xfrm>
            <a:off x="395536" y="1556792"/>
            <a:ext cx="5616624" cy="4495800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800" i="1" dirty="0"/>
              <a:t>Wombat</a:t>
            </a:r>
            <a:r>
              <a:rPr lang="en-US" sz="2800" dirty="0"/>
              <a:t> is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subklasse</a:t>
            </a:r>
            <a:r>
              <a:rPr lang="en-US" sz="2800" dirty="0"/>
              <a:t> van </a:t>
            </a:r>
            <a:r>
              <a:rPr lang="en-US" sz="2800" i="1" dirty="0"/>
              <a:t>Actor</a:t>
            </a:r>
          </a:p>
          <a:p>
            <a:pPr marL="446088" indent="-331788">
              <a:lnSpc>
                <a:spcPts val="4000"/>
              </a:lnSpc>
              <a:spcBef>
                <a:spcPts val="600"/>
              </a:spcBef>
            </a:pPr>
            <a:r>
              <a:rPr lang="en-US" sz="2800" i="1" dirty="0"/>
              <a:t>Leaf</a:t>
            </a:r>
            <a:r>
              <a:rPr lang="en-US" sz="2800" dirty="0"/>
              <a:t> is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subklasse</a:t>
            </a:r>
            <a:r>
              <a:rPr lang="en-US" sz="2800" dirty="0"/>
              <a:t> van </a:t>
            </a:r>
            <a:r>
              <a:rPr lang="en-US" sz="2800" i="1" dirty="0"/>
              <a:t>Actor</a:t>
            </a:r>
          </a:p>
          <a:p>
            <a:pPr marL="446088" indent="-331788">
              <a:lnSpc>
                <a:spcPts val="4000"/>
              </a:lnSpc>
              <a:spcBef>
                <a:spcPts val="600"/>
              </a:spcBef>
            </a:pPr>
            <a:r>
              <a:rPr lang="en-US" sz="2800" i="1" dirty="0"/>
              <a:t>Actor </a:t>
            </a:r>
            <a:r>
              <a:rPr lang="en-US" sz="2800" dirty="0"/>
              <a:t>is de </a:t>
            </a:r>
            <a:r>
              <a:rPr lang="en-US" sz="2800" dirty="0" err="1"/>
              <a:t>superklasse</a:t>
            </a:r>
            <a:r>
              <a:rPr lang="en-US" sz="2800" dirty="0"/>
              <a:t> van:</a:t>
            </a:r>
          </a:p>
          <a:p>
            <a:pPr marL="868680" lvl="1" indent="-4572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i="1" dirty="0"/>
              <a:t>Wombat</a:t>
            </a:r>
          </a:p>
          <a:p>
            <a:pPr marL="868680" lvl="1" indent="-4572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i="1" dirty="0"/>
              <a:t>Leaf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endParaRPr lang="en-US" sz="2800" i="1" dirty="0"/>
          </a:p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39</a:t>
            </a:fld>
            <a:endParaRPr lang="nl-NL" sz="1400" dirty="0"/>
          </a:p>
        </p:txBody>
      </p:sp>
      <p:cxnSp>
        <p:nvCxnSpPr>
          <p:cNvPr id="23" name="Straight Arrow Connector 9"/>
          <p:cNvCxnSpPr/>
          <p:nvPr/>
        </p:nvCxnSpPr>
        <p:spPr>
          <a:xfrm>
            <a:off x="5436096" y="1988840"/>
            <a:ext cx="864096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9"/>
          <p:cNvCxnSpPr/>
          <p:nvPr/>
        </p:nvCxnSpPr>
        <p:spPr>
          <a:xfrm>
            <a:off x="5436096" y="3068960"/>
            <a:ext cx="864096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fgeronde rechthoek 10"/>
          <p:cNvSpPr/>
          <p:nvPr/>
        </p:nvSpPr>
        <p:spPr>
          <a:xfrm>
            <a:off x="1187624" y="3789040"/>
            <a:ext cx="1512168" cy="10801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3053522" y="4581128"/>
            <a:ext cx="2818566" cy="12443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>
                <a:solidFill>
                  <a:schemeClr val="tx1"/>
                </a:solidFill>
              </a:rPr>
              <a:t>Actoren plaats je in de wereld</a:t>
            </a:r>
          </a:p>
        </p:txBody>
      </p:sp>
    </p:spTree>
    <p:extLst>
      <p:ext uri="{BB962C8B-B14F-4D97-AF65-F5344CB8AC3E}">
        <p14:creationId xmlns:p14="http://schemas.microsoft.com/office/powerpoint/2010/main" val="30173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6194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Wat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is Java?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31901"/>
            <a:ext cx="7620000" cy="4800600"/>
          </a:xfrm>
        </p:spPr>
        <p:txBody>
          <a:bodyPr>
            <a:noAutofit/>
          </a:bodyPr>
          <a:lstStyle/>
          <a:p>
            <a:pPr marL="339725" indent="-339725">
              <a:lnSpc>
                <a:spcPts val="4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800" dirty="0"/>
              <a:t>Java is </a:t>
            </a:r>
            <a:r>
              <a:rPr lang="en-US" sz="2800" dirty="0" err="1"/>
              <a:t>een</a:t>
            </a:r>
            <a:r>
              <a:rPr lang="en-US" sz="2800" dirty="0"/>
              <a:t> heel </a:t>
            </a:r>
            <a:r>
              <a:rPr lang="en-US" sz="2800" dirty="0" err="1"/>
              <a:t>populaire</a:t>
            </a:r>
            <a:r>
              <a:rPr lang="en-US" sz="2800" dirty="0"/>
              <a:t>  </a:t>
            </a:r>
            <a:r>
              <a:rPr lang="en-US" sz="2800" b="1" dirty="0" err="1">
                <a:solidFill>
                  <a:schemeClr val="accent4"/>
                </a:solidFill>
              </a:rPr>
              <a:t>programeertaal</a:t>
            </a:r>
            <a:endParaRPr lang="en-US" sz="2800" dirty="0">
              <a:solidFill>
                <a:schemeClr val="accent4"/>
              </a:solidFill>
            </a:endParaRPr>
          </a:p>
          <a:p>
            <a:pPr marL="339725" indent="-339725">
              <a:lnSpc>
                <a:spcPts val="4000"/>
              </a:lnSpc>
              <a:spcBef>
                <a:spcPts val="1800"/>
              </a:spcBef>
            </a:pPr>
            <a:r>
              <a:rPr lang="en-US" sz="2800" dirty="0"/>
              <a:t>Is </a:t>
            </a:r>
            <a:r>
              <a:rPr lang="en-US" sz="2800" dirty="0" err="1"/>
              <a:t>een</a:t>
            </a:r>
            <a:r>
              <a:rPr lang="en-US" sz="2800" dirty="0"/>
              <a:t> platform-</a:t>
            </a:r>
            <a:r>
              <a:rPr lang="en-US" sz="2800" dirty="0" err="1"/>
              <a:t>onafhankelijke</a:t>
            </a:r>
            <a:r>
              <a:rPr lang="en-US" sz="2800" dirty="0"/>
              <a:t> </a:t>
            </a:r>
            <a:r>
              <a:rPr lang="en-US" sz="2800" dirty="0" err="1"/>
              <a:t>taal</a:t>
            </a:r>
            <a:endParaRPr lang="en-US" sz="2800" dirty="0"/>
          </a:p>
          <a:p>
            <a:pPr marL="339725" indent="-339725">
              <a:lnSpc>
                <a:spcPts val="4000"/>
              </a:lnSpc>
              <a:spcBef>
                <a:spcPts val="1800"/>
              </a:spcBef>
            </a:pP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gebruikt</a:t>
            </a:r>
            <a:r>
              <a:rPr lang="en-US" sz="2800" dirty="0"/>
              <a:t> in 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toepassingen</a:t>
            </a:r>
            <a:r>
              <a:rPr lang="en-US" sz="2800" dirty="0"/>
              <a:t>:</a:t>
            </a:r>
          </a:p>
          <a:p>
            <a:pPr marL="1195387" lvl="1" indent="-457200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games</a:t>
            </a:r>
          </a:p>
          <a:p>
            <a:pPr marL="1195387" lvl="1" indent="-457200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world wide web</a:t>
            </a:r>
          </a:p>
          <a:p>
            <a:pPr marL="1195387" lvl="1" indent="-457200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mobile phone, PDA, small device</a:t>
            </a:r>
          </a:p>
          <a:p>
            <a:pPr marL="339725" indent="-339725">
              <a:lnSpc>
                <a:spcPts val="4000"/>
              </a:lnSpc>
              <a:spcBef>
                <a:spcPts val="1800"/>
              </a:spcBef>
            </a:pPr>
            <a:r>
              <a:rPr lang="en-US" sz="2800" dirty="0"/>
              <a:t>Java is </a:t>
            </a:r>
            <a:r>
              <a:rPr lang="en-US" sz="2800" dirty="0" err="1"/>
              <a:t>vrij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downloaden</a:t>
            </a:r>
            <a:endParaRPr lang="en-US" sz="28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</a:t>
            </a:fld>
            <a:endParaRPr lang="nl-NL" sz="1400"/>
          </a:p>
        </p:txBody>
      </p:sp>
      <p:pic>
        <p:nvPicPr>
          <p:cNvPr id="43013" name="Picture 5" descr="java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344" y="77368"/>
            <a:ext cx="1132656" cy="11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4544"/>
            <a:ext cx="436579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  Actor</a:t>
            </a:r>
          </a:p>
        </p:txBody>
      </p:sp>
      <p:sp>
        <p:nvSpPr>
          <p:cNvPr id="53" name="Tijdelijke aanduiding voor inhoud 52"/>
          <p:cNvSpPr>
            <a:spLocks noGrp="1"/>
          </p:cNvSpPr>
          <p:nvPr>
            <p:ph idx="1"/>
          </p:nvPr>
        </p:nvSpPr>
        <p:spPr>
          <a:xfrm>
            <a:off x="179512" y="861814"/>
            <a:ext cx="5616624" cy="4495800"/>
          </a:xfrm>
        </p:spPr>
        <p:txBody>
          <a:bodyPr>
            <a:noAutofit/>
          </a:bodyPr>
          <a:lstStyle/>
          <a:p>
            <a:pPr marL="361950" indent="-361950">
              <a:lnSpc>
                <a:spcPts val="4000"/>
              </a:lnSpc>
            </a:pPr>
            <a:r>
              <a:rPr lang="nl-BE" sz="2800" i="1" dirty="0"/>
              <a:t>Wombat</a:t>
            </a:r>
            <a:r>
              <a:rPr lang="nl-BE" sz="2800" dirty="0"/>
              <a:t> en </a:t>
            </a:r>
            <a:r>
              <a:rPr lang="nl-BE" sz="2800" i="1" dirty="0" err="1"/>
              <a:t>Leaf</a:t>
            </a:r>
            <a:r>
              <a:rPr lang="nl-BE" sz="2800" dirty="0"/>
              <a:t> zijn                                                      subklassen van </a:t>
            </a:r>
            <a:r>
              <a:rPr lang="nl-BE" sz="2800" i="1" dirty="0"/>
              <a:t>Actor</a:t>
            </a:r>
          </a:p>
          <a:p>
            <a:pPr marL="895350" lvl="1" indent="-44767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Erven methodes</a:t>
            </a:r>
          </a:p>
          <a:p>
            <a:pPr marL="895350" lvl="1" indent="-447675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nl-BE" sz="2600" dirty="0"/>
              <a:t>Erven                                       instantievariabelen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40</a:t>
            </a:fld>
            <a:endParaRPr lang="nl-NL" sz="1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80517"/>
            <a:ext cx="456787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fgeronde rechthoek 8"/>
          <p:cNvSpPr/>
          <p:nvPr/>
        </p:nvSpPr>
        <p:spPr>
          <a:xfrm>
            <a:off x="539552" y="4581128"/>
            <a:ext cx="3297560" cy="1618261"/>
          </a:xfrm>
          <a:prstGeom prst="roundRect">
            <a:avLst/>
          </a:prstGeom>
          <a:solidFill>
            <a:schemeClr val="bg1">
              <a:alpha val="43000"/>
            </a:schemeClr>
          </a:solidFill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Gedachtewolkje: wolk 10">
            <a:extLst>
              <a:ext uri="{FF2B5EF4-FFF2-40B4-BE49-F238E27FC236}">
                <a16:creationId xmlns:a16="http://schemas.microsoft.com/office/drawing/2014/main" id="{66C52D9E-4186-4C12-9F8E-813032FE1B41}"/>
              </a:ext>
            </a:extLst>
          </p:cNvPr>
          <p:cNvSpPr/>
          <p:nvPr/>
        </p:nvSpPr>
        <p:spPr>
          <a:xfrm>
            <a:off x="5292080" y="4961354"/>
            <a:ext cx="3312368" cy="829925"/>
          </a:xfrm>
          <a:prstGeom prst="cloudCallout">
            <a:avLst>
              <a:gd name="adj1" fmla="val -59548"/>
              <a:gd name="adj2" fmla="val -49022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Versie-afhankelijk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87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1.10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Broncode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80076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41</a:t>
            </a:fld>
            <a:endParaRPr lang="nl-NL" sz="1400"/>
          </a:p>
        </p:txBody>
      </p:sp>
      <p:sp>
        <p:nvSpPr>
          <p:cNvPr id="12" name="TextBox 4"/>
          <p:cNvSpPr txBox="1"/>
          <p:nvPr/>
        </p:nvSpPr>
        <p:spPr>
          <a:xfrm>
            <a:off x="539552" y="1762552"/>
            <a:ext cx="7776864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Elke</a:t>
            </a:r>
            <a:r>
              <a:rPr lang="en-US" sz="2800" dirty="0"/>
              <a:t>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gedefinieerd</a:t>
            </a:r>
            <a:r>
              <a:rPr lang="en-US" sz="2800" dirty="0"/>
              <a:t> met de </a:t>
            </a:r>
            <a:r>
              <a:rPr lang="en-US" sz="2800" b="1" dirty="0" err="1">
                <a:solidFill>
                  <a:schemeClr val="accent4"/>
                </a:solidFill>
              </a:rPr>
              <a:t>broncode</a:t>
            </a:r>
            <a:endParaRPr lang="en-US" sz="2800" b="1" dirty="0">
              <a:solidFill>
                <a:schemeClr val="accent4"/>
              </a:solidFill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/>
              <a:t>Elk object van </a:t>
            </a:r>
            <a:r>
              <a:rPr lang="en-US" sz="2800" dirty="0" err="1"/>
              <a:t>deze</a:t>
            </a:r>
            <a:r>
              <a:rPr lang="en-US" sz="2800" dirty="0"/>
              <a:t> </a:t>
            </a: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dirty="0" err="1"/>
              <a:t>beschikt</a:t>
            </a:r>
            <a:r>
              <a:rPr lang="en-US" sz="2800" dirty="0"/>
              <a:t> over de </a:t>
            </a:r>
            <a:r>
              <a:rPr lang="en-US" sz="2800" dirty="0" err="1"/>
              <a:t>methodes</a:t>
            </a:r>
            <a:r>
              <a:rPr lang="en-US" sz="2800" dirty="0"/>
              <a:t> die </a:t>
            </a:r>
            <a:r>
              <a:rPr lang="en-US" sz="2800" dirty="0" err="1"/>
              <a:t>beschreven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 in de </a:t>
            </a:r>
            <a:r>
              <a:rPr lang="en-US" sz="2800" dirty="0" err="1"/>
              <a:t>broncode</a:t>
            </a:r>
            <a:r>
              <a:rPr lang="en-US" sz="2800" dirty="0"/>
              <a:t>  (met de </a:t>
            </a:r>
            <a:r>
              <a:rPr lang="en-US" sz="2800" dirty="0" err="1"/>
              <a:t>programmeertaal</a:t>
            </a:r>
            <a:r>
              <a:rPr lang="en-US" sz="2800" dirty="0"/>
              <a:t> Java)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Broncode</a:t>
            </a:r>
            <a:r>
              <a:rPr lang="en-US" sz="2800" dirty="0"/>
              <a:t> </a:t>
            </a:r>
            <a:r>
              <a:rPr lang="en-US" sz="2800" dirty="0" err="1"/>
              <a:t>bekijken</a:t>
            </a:r>
            <a:r>
              <a:rPr lang="en-US" sz="2800" dirty="0"/>
              <a:t>/</a:t>
            </a:r>
            <a:r>
              <a:rPr lang="en-US" sz="2800" dirty="0" err="1"/>
              <a:t>aanpassen</a:t>
            </a:r>
            <a:r>
              <a:rPr lang="en-US" sz="2800" dirty="0"/>
              <a:t> met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4"/>
                </a:solidFill>
              </a:rPr>
              <a:t>editor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8" y="1700808"/>
            <a:ext cx="7820425" cy="475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9307"/>
            <a:ext cx="9144000" cy="85010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 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Broncode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86600" y="6473573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42</a:t>
            </a:fld>
            <a:endParaRPr lang="nl-NL" sz="1400"/>
          </a:p>
        </p:txBody>
      </p:sp>
      <p:sp>
        <p:nvSpPr>
          <p:cNvPr id="5" name="Tekstvak 4"/>
          <p:cNvSpPr txBox="1"/>
          <p:nvPr/>
        </p:nvSpPr>
        <p:spPr>
          <a:xfrm>
            <a:off x="419964" y="1052736"/>
            <a:ext cx="803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Hoe broncode van de klasse Wombat bekomen?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1043608" y="4532731"/>
            <a:ext cx="400886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 err="1"/>
              <a:t>Rechtsklik</a:t>
            </a:r>
            <a:r>
              <a:rPr lang="en-US" sz="2800" dirty="0"/>
              <a:t> op de </a:t>
            </a:r>
            <a:r>
              <a:rPr lang="en-US" sz="2800" dirty="0" err="1"/>
              <a:t>klasse</a:t>
            </a:r>
            <a:r>
              <a:rPr lang="en-US" sz="2800" dirty="0"/>
              <a:t> Wombat en </a:t>
            </a:r>
            <a:r>
              <a:rPr lang="en-US" sz="2800" dirty="0" err="1"/>
              <a:t>kies</a:t>
            </a:r>
            <a:r>
              <a:rPr lang="en-US" sz="2800" dirty="0"/>
              <a:t>       “Open editor/</a:t>
            </a:r>
            <a:r>
              <a:rPr lang="en-US" sz="2800" dirty="0" err="1"/>
              <a:t>Bewerken</a:t>
            </a:r>
            <a:r>
              <a:rPr lang="en-US" sz="2800" dirty="0"/>
              <a:t>”</a:t>
            </a:r>
          </a:p>
        </p:txBody>
      </p:sp>
      <p:cxnSp>
        <p:nvCxnSpPr>
          <p:cNvPr id="14" name="Straight Arrow Connector 10"/>
          <p:cNvCxnSpPr/>
          <p:nvPr/>
        </p:nvCxnSpPr>
        <p:spPr>
          <a:xfrm flipV="1">
            <a:off x="4644008" y="4476613"/>
            <a:ext cx="2232248" cy="8524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6565"/>
            <a:ext cx="6045065" cy="654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2657872" cy="1484784"/>
          </a:xfrm>
        </p:spPr>
        <p:txBody>
          <a:bodyPr>
            <a:normAutofit fontScale="90000"/>
          </a:bodyPr>
          <a:lstStyle/>
          <a:p>
            <a:pPr>
              <a:lnSpc>
                <a:spcPts val="5800"/>
              </a:lnSpc>
            </a:pP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Broncode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Wombat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99291" y="6487120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43</a:t>
            </a:fld>
            <a:endParaRPr lang="nl-NL" sz="1400"/>
          </a:p>
        </p:txBody>
      </p:sp>
      <p:cxnSp>
        <p:nvCxnSpPr>
          <p:cNvPr id="10" name="Straight Arrow Connector 5"/>
          <p:cNvCxnSpPr/>
          <p:nvPr/>
        </p:nvCxnSpPr>
        <p:spPr>
          <a:xfrm>
            <a:off x="1618320" y="4509120"/>
            <a:ext cx="1945568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311540" y="3390865"/>
            <a:ext cx="2667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Verwijder</a:t>
            </a:r>
            <a:r>
              <a:rPr lang="en-US" sz="2800" dirty="0"/>
              <a:t>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turnLeft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0872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Broncode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Wombat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323528" y="1628800"/>
            <a:ext cx="7848872" cy="4800600"/>
          </a:xfrm>
        </p:spPr>
        <p:txBody>
          <a:bodyPr/>
          <a:lstStyle/>
          <a:p>
            <a:pPr marL="536575" indent="-422275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automatisch</a:t>
            </a:r>
            <a:r>
              <a:rPr lang="en-US" sz="2800" dirty="0"/>
              <a:t> </a:t>
            </a:r>
            <a:r>
              <a:rPr lang="en-US" sz="2800" dirty="0" err="1"/>
              <a:t>gecompileerd</a:t>
            </a:r>
            <a:r>
              <a:rPr lang="en-US" sz="2800" dirty="0"/>
              <a:t>:                    </a:t>
            </a:r>
            <a:r>
              <a:rPr lang="en-US" sz="2800" dirty="0" err="1"/>
              <a:t>broncode</a:t>
            </a:r>
            <a:r>
              <a:rPr lang="en-US" sz="2800" dirty="0"/>
              <a:t> 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 </a:t>
            </a:r>
            <a:r>
              <a:rPr lang="en-US" sz="2800" dirty="0" err="1"/>
              <a:t>machinetaal</a:t>
            </a:r>
            <a:endParaRPr lang="en-US" sz="2800" dirty="0"/>
          </a:p>
          <a:p>
            <a:pPr marL="536575" indent="-422275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Sluit</a:t>
            </a:r>
            <a:r>
              <a:rPr lang="en-US" sz="2800" dirty="0"/>
              <a:t> het editor-</a:t>
            </a:r>
            <a:r>
              <a:rPr lang="en-US" sz="2800" dirty="0" err="1"/>
              <a:t>venstor</a:t>
            </a:r>
            <a:endParaRPr lang="en-US" sz="2800" dirty="0"/>
          </a:p>
          <a:p>
            <a:pPr marL="536575" indent="-422275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Uittesten</a:t>
            </a:r>
            <a:r>
              <a:rPr lang="en-US" sz="2800" dirty="0"/>
              <a:t> </a:t>
            </a:r>
            <a:r>
              <a:rPr lang="en-US" sz="2800" dirty="0" err="1"/>
              <a:t>wijzigingen</a:t>
            </a:r>
            <a:endParaRPr lang="en-US" sz="2800" dirty="0"/>
          </a:p>
          <a:p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87120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44</a:t>
            </a:fld>
            <a:endParaRPr lang="nl-NL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Broncode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Wombat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45</a:t>
            </a:fld>
            <a:endParaRPr lang="nl-NL" sz="1400"/>
          </a:p>
        </p:txBody>
      </p:sp>
      <p:sp>
        <p:nvSpPr>
          <p:cNvPr id="6" name="TextBox 5"/>
          <p:cNvSpPr txBox="1"/>
          <p:nvPr/>
        </p:nvSpPr>
        <p:spPr>
          <a:xfrm>
            <a:off x="779827" y="5421503"/>
            <a:ext cx="2628806" cy="108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Klasse</a:t>
            </a:r>
            <a:r>
              <a:rPr lang="en-US" sz="2800" dirty="0"/>
              <a:t> Wombat </a:t>
            </a:r>
            <a:r>
              <a:rPr lang="en-US" sz="2800" dirty="0" err="1"/>
              <a:t>bevat</a:t>
            </a:r>
            <a:r>
              <a:rPr lang="en-US" sz="2800" dirty="0"/>
              <a:t> </a:t>
            </a:r>
            <a:r>
              <a:rPr lang="en-US" sz="2800" dirty="0" err="1"/>
              <a:t>fout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028928" y="4391784"/>
            <a:ext cx="127862" cy="11070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"/>
          <p:cNvSpPr txBox="1"/>
          <p:nvPr/>
        </p:nvSpPr>
        <p:spPr>
          <a:xfrm>
            <a:off x="4932040" y="5950321"/>
            <a:ext cx="3348886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Geen</a:t>
            </a:r>
            <a:r>
              <a:rPr lang="en-US" sz="2800" dirty="0"/>
              <a:t> </a:t>
            </a:r>
            <a:r>
              <a:rPr lang="en-US" sz="2800" dirty="0" err="1"/>
              <a:t>fouten</a:t>
            </a:r>
            <a:r>
              <a:rPr lang="en-US" sz="2800" dirty="0"/>
              <a:t> </a:t>
            </a:r>
            <a:r>
              <a:rPr lang="en-US" sz="2800" dirty="0" err="1"/>
              <a:t>meer</a:t>
            </a:r>
            <a:endParaRPr lang="en-US" sz="2800" dirty="0"/>
          </a:p>
        </p:txBody>
      </p:sp>
      <p:cxnSp>
        <p:nvCxnSpPr>
          <p:cNvPr id="18" name="Straight Arrow Connector 7"/>
          <p:cNvCxnSpPr/>
          <p:nvPr/>
        </p:nvCxnSpPr>
        <p:spPr>
          <a:xfrm flipH="1" flipV="1">
            <a:off x="6705252" y="4843307"/>
            <a:ext cx="127862" cy="110701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25CCBF-E0FF-4094-9E8D-9B263EAB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1" y="1109579"/>
            <a:ext cx="2928077" cy="36348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9E70B18-9CEC-4443-957E-E808E038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89" y="1261343"/>
            <a:ext cx="3103201" cy="359553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9632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Inhoud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5300" y="1472914"/>
            <a:ext cx="7620000" cy="4800600"/>
          </a:xfrm>
        </p:spPr>
        <p:txBody>
          <a:bodyPr>
            <a:normAutofit/>
          </a:bodyPr>
          <a:lstStyle/>
          <a:p>
            <a:pPr marL="446088" indent="-331788">
              <a:lnSpc>
                <a:spcPct val="150000"/>
              </a:lnSpc>
            </a:pPr>
            <a:r>
              <a:rPr lang="nl-BE" sz="2800" dirty="0" err="1"/>
              <a:t>Greenfoot</a:t>
            </a:r>
            <a:r>
              <a:rPr lang="nl-BE" sz="2800" dirty="0"/>
              <a:t> Interface </a:t>
            </a:r>
          </a:p>
          <a:p>
            <a:pPr marL="446088" indent="-331788">
              <a:lnSpc>
                <a:spcPct val="150000"/>
              </a:lnSpc>
            </a:pPr>
            <a:r>
              <a:rPr lang="nl-BE" sz="2800" dirty="0"/>
              <a:t>Scenario</a:t>
            </a:r>
          </a:p>
          <a:p>
            <a:pPr marL="446088" indent="-331788">
              <a:lnSpc>
                <a:spcPct val="150000"/>
              </a:lnSpc>
            </a:pPr>
            <a:r>
              <a:rPr lang="nl-BE" sz="2800" dirty="0"/>
              <a:t>Klassen en objecten</a:t>
            </a:r>
          </a:p>
          <a:p>
            <a:pPr marL="446088" indent="-331788">
              <a:lnSpc>
                <a:spcPct val="150000"/>
              </a:lnSpc>
            </a:pPr>
            <a:r>
              <a:rPr lang="nl-BE" sz="2800" dirty="0"/>
              <a:t>Methode-aanroep</a:t>
            </a:r>
          </a:p>
          <a:p>
            <a:pPr marL="809625" lvl="1" indent="-361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800" dirty="0"/>
              <a:t>parameters</a:t>
            </a:r>
          </a:p>
          <a:p>
            <a:pPr marL="809625" lvl="1" indent="-361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2800" dirty="0"/>
              <a:t>returntype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86797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46</a:t>
            </a:fld>
            <a:endParaRPr lang="th-TH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6516" r="8090" b="18672"/>
          <a:stretch>
            <a:fillRect/>
          </a:stretch>
        </p:blipFill>
        <p:spPr bwMode="auto">
          <a:xfrm>
            <a:off x="4644008" y="4221088"/>
            <a:ext cx="35757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9000" r="15625" b="20000"/>
          <a:stretch>
            <a:fillRect/>
          </a:stretch>
        </p:blipFill>
        <p:spPr bwMode="auto">
          <a:xfrm>
            <a:off x="4692356" y="1484784"/>
            <a:ext cx="35496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836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Belangrijke begrippen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9552" y="1268760"/>
            <a:ext cx="7764016" cy="4800600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  <a:buClr>
                <a:schemeClr val="tx1"/>
              </a:buClr>
            </a:pPr>
            <a:r>
              <a:rPr lang="nl-BE" sz="2600" b="1" dirty="0">
                <a:solidFill>
                  <a:schemeClr val="accent2"/>
                </a:solidFill>
              </a:rPr>
              <a:t>Scenario</a:t>
            </a:r>
            <a:r>
              <a:rPr lang="nl-BE" sz="2600" dirty="0"/>
              <a:t>: concrete klassen die de wereld en actoren tot leven brengen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600" dirty="0"/>
              <a:t>1 </a:t>
            </a:r>
            <a:r>
              <a:rPr lang="nl-BE" sz="2600" b="1" dirty="0">
                <a:solidFill>
                  <a:schemeClr val="accent2"/>
                </a:solidFill>
              </a:rPr>
              <a:t>klasse</a:t>
            </a:r>
            <a:r>
              <a:rPr lang="nl-BE" sz="2600" dirty="0"/>
              <a:t> -- meerdere </a:t>
            </a:r>
            <a:r>
              <a:rPr lang="nl-BE" sz="2600" b="1" dirty="0">
                <a:solidFill>
                  <a:schemeClr val="accent2"/>
                </a:solidFill>
              </a:rPr>
              <a:t>objecten</a:t>
            </a:r>
            <a:r>
              <a:rPr lang="nl-BE" sz="2600" dirty="0"/>
              <a:t> in de concrete wereld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600" dirty="0"/>
              <a:t>Elk object heeft eigen ‘status’ bepaald door de </a:t>
            </a:r>
            <a:r>
              <a:rPr lang="nl-BE" sz="2600" b="1" dirty="0">
                <a:solidFill>
                  <a:schemeClr val="accent2"/>
                </a:solidFill>
              </a:rPr>
              <a:t>instantievariabelen</a:t>
            </a:r>
            <a:endParaRPr lang="nl-BE" sz="2600" dirty="0"/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600" dirty="0"/>
              <a:t>Een klasse beschrijft </a:t>
            </a:r>
            <a:r>
              <a:rPr lang="nl-BE" sz="2600" b="1" dirty="0">
                <a:solidFill>
                  <a:schemeClr val="accent2"/>
                </a:solidFill>
              </a:rPr>
              <a:t>methodes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600" dirty="0"/>
              <a:t>Voor elk object kan je een methode aanroepen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55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47</a:t>
            </a:fld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3923149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7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Concept: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klassendiagram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3" name="Tijdelijke aanduiding voor inhoud 52"/>
          <p:cNvSpPr>
            <a:spLocks noGrp="1"/>
          </p:cNvSpPr>
          <p:nvPr>
            <p:ph idx="1"/>
          </p:nvPr>
        </p:nvSpPr>
        <p:spPr>
          <a:xfrm>
            <a:off x="409230" y="1484784"/>
            <a:ext cx="6263608" cy="4896544"/>
          </a:xfrm>
        </p:spPr>
        <p:txBody>
          <a:bodyPr>
            <a:noAutofit/>
          </a:bodyPr>
          <a:lstStyle/>
          <a:p>
            <a:pPr marL="446088" indent="-446088">
              <a:lnSpc>
                <a:spcPts val="4000"/>
              </a:lnSpc>
              <a:buClr>
                <a:schemeClr val="tx1"/>
              </a:buClr>
            </a:pPr>
            <a:r>
              <a:rPr lang="en-US" sz="2800" b="1" dirty="0" err="1">
                <a:solidFill>
                  <a:schemeClr val="accent4"/>
                </a:solidFill>
              </a:rPr>
              <a:t>Klassendiagram</a:t>
            </a:r>
            <a:r>
              <a:rPr lang="en-US" sz="2800" i="1" dirty="0"/>
              <a:t> </a:t>
            </a:r>
            <a:r>
              <a:rPr lang="en-US" sz="2800" dirty="0" err="1"/>
              <a:t>toont</a:t>
            </a:r>
            <a:r>
              <a:rPr lang="en-US" sz="2800" dirty="0"/>
              <a:t> </a:t>
            </a:r>
            <a:r>
              <a:rPr lang="en-US" sz="2800" dirty="0" err="1"/>
              <a:t>relaties</a:t>
            </a:r>
            <a:r>
              <a:rPr lang="en-US" sz="2800" dirty="0"/>
              <a:t>      </a:t>
            </a:r>
            <a:r>
              <a:rPr lang="en-US" sz="2800" dirty="0" err="1"/>
              <a:t>tussen</a:t>
            </a:r>
            <a:r>
              <a:rPr lang="en-US" sz="2800" dirty="0"/>
              <a:t> </a:t>
            </a:r>
            <a:r>
              <a:rPr lang="en-US" sz="2800" dirty="0" err="1"/>
              <a:t>klassen</a:t>
            </a:r>
            <a:r>
              <a:rPr lang="en-US" sz="2800" dirty="0"/>
              <a:t> -                                                  “is </a:t>
            </a:r>
            <a:r>
              <a:rPr lang="en-US" sz="2800" dirty="0" err="1"/>
              <a:t>subklasse</a:t>
            </a:r>
            <a:r>
              <a:rPr lang="en-US" sz="2800" dirty="0"/>
              <a:t> van”</a:t>
            </a:r>
          </a:p>
          <a:p>
            <a:pPr marL="446088" indent="-446088">
              <a:spcBef>
                <a:spcPts val="3000"/>
              </a:spcBef>
              <a:buNone/>
            </a:pPr>
            <a:r>
              <a:rPr lang="en-US" sz="2800" i="1" dirty="0" err="1"/>
              <a:t>Greenfoot</a:t>
            </a:r>
            <a:r>
              <a:rPr lang="en-US" sz="2800" i="1" dirty="0"/>
              <a:t>: </a:t>
            </a:r>
          </a:p>
          <a:p>
            <a:pPr marL="446088" indent="-446088">
              <a:lnSpc>
                <a:spcPts val="4000"/>
              </a:lnSpc>
              <a:spcBef>
                <a:spcPts val="1200"/>
              </a:spcBef>
            </a:pPr>
            <a:r>
              <a:rPr lang="en-US" sz="2800" dirty="0"/>
              <a:t>1 </a:t>
            </a:r>
            <a:r>
              <a:rPr lang="en-US" sz="2800" dirty="0" err="1"/>
              <a:t>subklasse</a:t>
            </a:r>
            <a:r>
              <a:rPr lang="en-US" sz="2800" dirty="0"/>
              <a:t> van World</a:t>
            </a:r>
            <a:r>
              <a:rPr lang="en-US" sz="2800" i="1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elk scenario, </a:t>
            </a:r>
          </a:p>
          <a:p>
            <a:pPr marL="446088" indent="-446088">
              <a:lnSpc>
                <a:spcPts val="4000"/>
              </a:lnSpc>
              <a:spcBef>
                <a:spcPts val="0"/>
              </a:spcBef>
            </a:pPr>
            <a:r>
              <a:rPr lang="en-US" sz="2800" dirty="0" err="1"/>
              <a:t>meerdere</a:t>
            </a:r>
            <a:r>
              <a:rPr lang="en-US" sz="2800" dirty="0"/>
              <a:t> </a:t>
            </a:r>
            <a:r>
              <a:rPr lang="en-US" sz="2800" dirty="0" err="1"/>
              <a:t>subklassen</a:t>
            </a:r>
            <a:r>
              <a:rPr lang="en-US" sz="2800" dirty="0"/>
              <a:t> van Actor:  </a:t>
            </a:r>
            <a:r>
              <a:rPr lang="en-US" sz="2800" dirty="0" err="1"/>
              <a:t>plaats</a:t>
            </a:r>
            <a:r>
              <a:rPr lang="en-US" sz="2800" dirty="0"/>
              <a:t> je IN de </a:t>
            </a:r>
            <a:r>
              <a:rPr lang="en-US" sz="2800" dirty="0" err="1"/>
              <a:t>wereld</a:t>
            </a:r>
            <a:r>
              <a:rPr lang="en-US" sz="2800" dirty="0"/>
              <a:t>.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>
          <a:xfrm>
            <a:off x="7086600" y="6511503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48</a:t>
            </a:fld>
            <a:endParaRPr lang="nl-NL" sz="1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F433E4-9F8B-460C-B554-38EA711FB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901" y="1631232"/>
            <a:ext cx="3103201" cy="359553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UML voorstelling van een klasse</a:t>
            </a:r>
            <a:endParaRPr lang="nl-NL" sz="4000" b="1" i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395536" y="1268760"/>
            <a:ext cx="5039472" cy="44958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buNone/>
            </a:pPr>
            <a:r>
              <a:rPr lang="nl-BE" sz="2800" dirty="0"/>
              <a:t>Klasse wordt beschreven door:</a:t>
            </a:r>
          </a:p>
          <a:p>
            <a:pPr marL="446088" indent="-331788">
              <a:lnSpc>
                <a:spcPts val="4000"/>
              </a:lnSpc>
              <a:spcBef>
                <a:spcPts val="4800"/>
              </a:spcBef>
            </a:pPr>
            <a:r>
              <a:rPr lang="nl-BE" sz="2800" b="1" dirty="0">
                <a:solidFill>
                  <a:schemeClr val="accent4"/>
                </a:solidFill>
              </a:rPr>
              <a:t>Instantievariabelen</a:t>
            </a:r>
          </a:p>
          <a:p>
            <a:pPr marL="446088" indent="-331788">
              <a:lnSpc>
                <a:spcPts val="4000"/>
              </a:lnSpc>
              <a:spcBef>
                <a:spcPts val="1800"/>
              </a:spcBef>
            </a:pPr>
            <a:r>
              <a:rPr lang="nl-BE" sz="2800" b="1" dirty="0">
                <a:solidFill>
                  <a:schemeClr val="accent4"/>
                </a:solidFill>
              </a:rPr>
              <a:t>Constructoren</a:t>
            </a:r>
            <a:r>
              <a:rPr lang="nl-BE" sz="2800" dirty="0"/>
              <a:t>:                             nieuwe objecten                          maken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b="1" dirty="0">
                <a:solidFill>
                  <a:schemeClr val="accent4"/>
                </a:solidFill>
              </a:rPr>
              <a:t>Methodes </a:t>
            </a:r>
            <a:r>
              <a:rPr lang="nl-BE" sz="2800" dirty="0"/>
              <a:t>met                   parameterlijst                                   en returntype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78166" y="647759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49</a:t>
            </a:fld>
            <a:endParaRPr lang="nl-NL" sz="140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95495"/>
              </p:ext>
            </p:extLst>
          </p:nvPr>
        </p:nvGraphicFramePr>
        <p:xfrm>
          <a:off x="4139952" y="2060848"/>
          <a:ext cx="4032448" cy="448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178">
                <a:tc>
                  <a:txBody>
                    <a:bodyPr/>
                    <a:lstStyle/>
                    <a:p>
                      <a:r>
                        <a:rPr lang="nl-BE" sz="2400" dirty="0"/>
                        <a:t>Wombat</a:t>
                      </a:r>
                    </a:p>
                  </a:txBody>
                  <a:tcPr marL="381589" marR="3815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178">
                <a:tc>
                  <a:txBody>
                    <a:bodyPr/>
                    <a:lstStyle/>
                    <a:p>
                      <a:pPr marL="342900" indent="-342900">
                        <a:buFont typeface="Tw Cen MT" panose="020B0602020104020603" pitchFamily="34" charset="0"/>
                        <a:buChar char="-"/>
                      </a:pPr>
                      <a:r>
                        <a:rPr lang="nl-BE" sz="2000" dirty="0"/>
                        <a:t>int </a:t>
                      </a:r>
                      <a:r>
                        <a:rPr lang="nl-BE" sz="2000" dirty="0" err="1"/>
                        <a:t>leavesEaten</a:t>
                      </a:r>
                      <a:endParaRPr lang="nl-BE" sz="2000" dirty="0"/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17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w Cen MT" panose="020B0602020104020603" pitchFamily="34" charset="0"/>
                        <a:buChar char="+"/>
                        <a:tabLst/>
                        <a:defRPr/>
                      </a:pPr>
                      <a:r>
                        <a:rPr lang="nl-BE" sz="2000" dirty="0"/>
                        <a:t>Wombat()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178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800"/>
                        </a:lnSpc>
                        <a:buFont typeface="Tw Cen MT" panose="020B0602020104020603" pitchFamily="34" charset="0"/>
                        <a:buChar char="+"/>
                      </a:pP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act()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buFont typeface="Tw Cen MT" panose="020B0602020104020603" pitchFamily="34" charset="0"/>
                        <a:buChar char="+"/>
                      </a:pPr>
                      <a:r>
                        <a:rPr lang="nl-BE" sz="2000" dirty="0" err="1"/>
                        <a:t>boolean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foundLeaf</a:t>
                      </a:r>
                      <a:r>
                        <a:rPr lang="nl-BE" sz="2000" dirty="0"/>
                        <a:t>()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buFont typeface="Tw Cen MT" panose="020B0602020104020603" pitchFamily="34" charset="0"/>
                        <a:buChar char="+"/>
                      </a:pP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eatLeaf</a:t>
                      </a:r>
                      <a:r>
                        <a:rPr lang="nl-BE" sz="2000" dirty="0"/>
                        <a:t>()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buFont typeface="Tw Cen MT" panose="020B0602020104020603" pitchFamily="34" charset="0"/>
                        <a:buChar char="+"/>
                      </a:pP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move()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buFont typeface="Tw Cen MT" panose="020B0602020104020603" pitchFamily="34" charset="0"/>
                        <a:buChar char="+"/>
                      </a:pPr>
                      <a:r>
                        <a:rPr lang="nl-BE" sz="2000" dirty="0" err="1"/>
                        <a:t>boolean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canMove</a:t>
                      </a:r>
                      <a:r>
                        <a:rPr lang="nl-BE" sz="2000" dirty="0"/>
                        <a:t>()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buFont typeface="Tw Cen MT" panose="020B0602020104020603" pitchFamily="34" charset="0"/>
                        <a:buChar char="+"/>
                      </a:pP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turnLeft</a:t>
                      </a:r>
                      <a:r>
                        <a:rPr lang="nl-BE" sz="2000" dirty="0"/>
                        <a:t>()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buFont typeface="Tw Cen MT" panose="020B0602020104020603" pitchFamily="34" charset="0"/>
                        <a:buChar char="+"/>
                      </a:pPr>
                      <a:r>
                        <a:rPr lang="nl-BE" sz="2000" dirty="0" err="1"/>
                        <a:t>void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setDirection</a:t>
                      </a:r>
                      <a:r>
                        <a:rPr lang="nl-BE" sz="2000" dirty="0"/>
                        <a:t>(int </a:t>
                      </a:r>
                      <a:r>
                        <a:rPr lang="nl-BE" sz="2000" dirty="0" err="1"/>
                        <a:t>direction</a:t>
                      </a:r>
                      <a:r>
                        <a:rPr lang="nl-BE" sz="2000" dirty="0"/>
                        <a:t>)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buFont typeface="Tw Cen MT" panose="020B0602020104020603" pitchFamily="34" charset="0"/>
                        <a:buChar char="+"/>
                      </a:pPr>
                      <a:r>
                        <a:rPr lang="nl-BE" sz="2000" dirty="0"/>
                        <a:t>int </a:t>
                      </a:r>
                      <a:r>
                        <a:rPr lang="nl-BE" sz="2000" dirty="0" err="1"/>
                        <a:t>getLeavesEaten</a:t>
                      </a:r>
                      <a:r>
                        <a:rPr lang="nl-BE" sz="2000" dirty="0"/>
                        <a:t>()</a:t>
                      </a:r>
                    </a:p>
                  </a:txBody>
                  <a:tcPr marL="215684" marR="21568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8504" cy="10527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Wat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is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Greenfoot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4607424" cy="4495800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600" dirty="0" err="1"/>
              <a:t>Een</a:t>
            </a:r>
            <a:r>
              <a:rPr lang="en-US" sz="2600" dirty="0"/>
              <a:t> Java framework 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600" dirty="0" err="1"/>
              <a:t>Helpt</a:t>
            </a:r>
            <a:r>
              <a:rPr lang="en-US" sz="2600" dirty="0"/>
              <a:t> </a:t>
            </a:r>
            <a:r>
              <a:rPr lang="en-US" sz="2600" dirty="0" err="1"/>
              <a:t>bij</a:t>
            </a:r>
            <a:r>
              <a:rPr lang="en-US" sz="2600" dirty="0"/>
              <a:t> het </a:t>
            </a:r>
            <a:r>
              <a:rPr lang="en-US" sz="2600" dirty="0" err="1"/>
              <a:t>schrijven</a:t>
            </a:r>
            <a:r>
              <a:rPr lang="en-US" sz="2600" dirty="0"/>
              <a:t> van </a:t>
            </a:r>
            <a:r>
              <a:rPr lang="en-US" sz="2600" dirty="0" err="1"/>
              <a:t>programma’s</a:t>
            </a:r>
            <a:endParaRPr lang="en-US" sz="2600" dirty="0"/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600" dirty="0"/>
              <a:t>Extra </a:t>
            </a:r>
            <a:r>
              <a:rPr lang="en-US" sz="2600" dirty="0" err="1"/>
              <a:t>componenten</a:t>
            </a:r>
            <a:r>
              <a:rPr lang="en-US" sz="2600" dirty="0"/>
              <a:t> </a:t>
            </a:r>
            <a:r>
              <a:rPr lang="en-US" sz="2600" dirty="0" err="1"/>
              <a:t>beschikbaar</a:t>
            </a:r>
            <a:r>
              <a:rPr lang="en-US" sz="2600" dirty="0"/>
              <a:t> 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600" dirty="0" err="1"/>
              <a:t>Vereenvoudigt</a:t>
            </a:r>
            <a:r>
              <a:rPr lang="en-US" sz="2600" dirty="0"/>
              <a:t> je </a:t>
            </a:r>
            <a:r>
              <a:rPr lang="en-US" sz="2600" dirty="0" err="1"/>
              <a:t>eigen</a:t>
            </a:r>
            <a:r>
              <a:rPr lang="en-US" sz="2600" dirty="0"/>
              <a:t> </a:t>
            </a:r>
            <a:r>
              <a:rPr lang="en-US" sz="2600" dirty="0" err="1"/>
              <a:t>werk</a:t>
            </a:r>
            <a:endParaRPr lang="en-US" sz="2600" dirty="0"/>
          </a:p>
          <a:p>
            <a:pPr marL="446088" indent="-331788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sz="2600" dirty="0" err="1"/>
              <a:t>Maar</a:t>
            </a:r>
            <a:r>
              <a:rPr lang="en-US" sz="2600" dirty="0"/>
              <a:t> …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600" dirty="0"/>
              <a:t>je </a:t>
            </a:r>
            <a:r>
              <a:rPr lang="en-US" sz="2600" dirty="0" err="1"/>
              <a:t>schrijft</a:t>
            </a:r>
            <a:r>
              <a:rPr lang="en-US" sz="2600" dirty="0"/>
              <a:t> de code in      </a:t>
            </a:r>
            <a:r>
              <a:rPr lang="en-US" sz="2600" dirty="0" err="1"/>
              <a:t>zuivere</a:t>
            </a:r>
            <a:r>
              <a:rPr lang="en-US" sz="2600" dirty="0"/>
              <a:t> Java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79594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5</a:t>
            </a:fld>
            <a:endParaRPr lang="nl-NL" sz="140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57916"/>
            <a:ext cx="4176464" cy="33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109650" y="5883423"/>
            <a:ext cx="3750568" cy="4667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Java</a:t>
            </a:r>
            <a:endParaRPr lang="th-TH" sz="2400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109650" y="5235351"/>
            <a:ext cx="3744416" cy="466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/>
              <a:t>Greenfoot</a:t>
            </a:r>
            <a:endParaRPr lang="th-TH" sz="2400" dirty="0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130288" y="2852746"/>
            <a:ext cx="2133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je </a:t>
            </a:r>
            <a:r>
              <a:rPr lang="en-US" sz="2400" dirty="0" err="1"/>
              <a:t>programma</a:t>
            </a:r>
            <a:endParaRPr lang="th-TH" sz="2400" dirty="0"/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 rot="-5400000">
            <a:off x="7803662" y="5565675"/>
            <a:ext cx="7620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7789" y="117912"/>
            <a:ext cx="10151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java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1578" y="5739407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578" y="5235351"/>
            <a:ext cx="57421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nl-BE" sz="4000" b="1" dirty="0">
                <a:solidFill>
                  <a:schemeClr val="accent3"/>
                </a:solidFill>
                <a:latin typeface="+mn-lt"/>
              </a:rPr>
              <a:t>Concept: methode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39552" y="1329977"/>
            <a:ext cx="7620000" cy="48006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1200"/>
              </a:spcBef>
              <a:buNone/>
            </a:pPr>
            <a:r>
              <a:rPr lang="nl-BE" sz="2800" dirty="0"/>
              <a:t>Voor een methode beschik je over: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b="1" dirty="0">
                <a:solidFill>
                  <a:schemeClr val="accent2"/>
                </a:solidFill>
              </a:rPr>
              <a:t>Parameters</a:t>
            </a:r>
            <a:r>
              <a:rPr lang="nl-BE" sz="2800" dirty="0"/>
              <a:t>: extra gegevens die de methode nodig heeft – kan ontbreken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nl-BE" sz="2800" b="1" dirty="0">
                <a:solidFill>
                  <a:schemeClr val="accent2"/>
                </a:solidFill>
              </a:rPr>
              <a:t>Returnwaarde</a:t>
            </a:r>
            <a:r>
              <a:rPr lang="nl-BE" sz="2800" dirty="0"/>
              <a:t>: wat de methode retourneert bij een aanroep.</a:t>
            </a:r>
          </a:p>
          <a:p>
            <a:pPr marL="868362" lvl="1" indent="-457200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BE" sz="2600" dirty="0">
                <a:latin typeface="Consolas" pitchFamily="49" charset="0"/>
                <a:cs typeface="Consolas" pitchFamily="49" charset="0"/>
              </a:rPr>
              <a:t>void</a:t>
            </a:r>
            <a:r>
              <a:rPr lang="nl-BE" sz="2600" dirty="0"/>
              <a:t> </a:t>
            </a:r>
            <a:r>
              <a:rPr lang="nl-BE" sz="2800" dirty="0"/>
              <a:t>: </a:t>
            </a:r>
            <a:r>
              <a:rPr lang="nl-BE" sz="2800" b="1" dirty="0"/>
              <a:t>opdracht</a:t>
            </a:r>
            <a:r>
              <a:rPr lang="nl-BE" sz="2800" dirty="0"/>
              <a:t> voor het object</a:t>
            </a:r>
          </a:p>
          <a:p>
            <a:pPr marL="868362" lvl="1" indent="-457200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nl-BE" sz="2600" dirty="0">
                <a:latin typeface="Consolas" pitchFamily="49" charset="0"/>
                <a:cs typeface="Consolas" pitchFamily="49" charset="0"/>
              </a:rPr>
              <a:t>int</a:t>
            </a:r>
            <a:r>
              <a:rPr lang="nl-BE" sz="2600" dirty="0"/>
              <a:t>, </a:t>
            </a:r>
            <a:r>
              <a:rPr lang="nl-BE" sz="2600" dirty="0" err="1">
                <a:latin typeface="Consolas" pitchFamily="49" charset="0"/>
                <a:cs typeface="Consolas" pitchFamily="49" charset="0"/>
              </a:rPr>
              <a:t>boolean</a:t>
            </a:r>
            <a:r>
              <a:rPr lang="nl-BE" sz="2800" dirty="0"/>
              <a:t>, … : antwoord op een </a:t>
            </a:r>
            <a:r>
              <a:rPr lang="nl-BE" sz="2800" b="1" dirty="0"/>
              <a:t>vraag</a:t>
            </a:r>
            <a:r>
              <a:rPr lang="nl-BE" sz="2800" dirty="0"/>
              <a:t> 				 aan het object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50</a:t>
            </a:fld>
            <a:endParaRPr lang="th-TH" sz="1400"/>
          </a:p>
        </p:txBody>
      </p:sp>
    </p:spTree>
    <p:extLst>
      <p:ext uri="{BB962C8B-B14F-4D97-AF65-F5344CB8AC3E}">
        <p14:creationId xmlns:p14="http://schemas.microsoft.com/office/powerpoint/2010/main" val="3734542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473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Broncode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31540" y="1293502"/>
            <a:ext cx="8280920" cy="4800600"/>
          </a:xfrm>
        </p:spPr>
        <p:txBody>
          <a:bodyPr>
            <a:noAutofit/>
          </a:bodyPr>
          <a:lstStyle/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Klasse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r>
              <a:rPr lang="en-US" sz="2800" dirty="0"/>
              <a:t>  </a:t>
            </a:r>
            <a:r>
              <a:rPr lang="en-US" sz="2800" dirty="0" err="1"/>
              <a:t>beschreven</a:t>
            </a:r>
            <a:r>
              <a:rPr lang="en-US" sz="2800" dirty="0"/>
              <a:t> in de </a:t>
            </a:r>
            <a:r>
              <a:rPr lang="en-US" sz="2800" b="1" dirty="0" err="1">
                <a:solidFill>
                  <a:schemeClr val="accent4"/>
                </a:solidFill>
              </a:rPr>
              <a:t>broncode</a:t>
            </a:r>
            <a:r>
              <a:rPr lang="en-US" sz="2800" dirty="0"/>
              <a:t> met de </a:t>
            </a:r>
            <a:r>
              <a:rPr lang="en-US" sz="2800" dirty="0" err="1"/>
              <a:t>programmeertaal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4"/>
                </a:solidFill>
              </a:rPr>
              <a:t>Java</a:t>
            </a:r>
            <a:r>
              <a:rPr lang="en-US" sz="2800" dirty="0"/>
              <a:t>. 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beschreven</a:t>
            </a:r>
            <a:r>
              <a:rPr lang="en-US" sz="2800" dirty="0"/>
              <a:t> hoe je </a:t>
            </a:r>
            <a:r>
              <a:rPr lang="en-US" sz="2800" dirty="0" err="1"/>
              <a:t>een</a:t>
            </a:r>
            <a:r>
              <a:rPr lang="en-US" sz="2800" dirty="0"/>
              <a:t> object </a:t>
            </a:r>
            <a:r>
              <a:rPr lang="en-US" sz="2800" dirty="0" err="1"/>
              <a:t>initialiseert</a:t>
            </a:r>
            <a:r>
              <a:rPr lang="en-US" sz="2800" dirty="0"/>
              <a:t>.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800" dirty="0"/>
              <a:t>De </a:t>
            </a:r>
            <a:r>
              <a:rPr lang="en-US" sz="2800" dirty="0" err="1"/>
              <a:t>broncode</a:t>
            </a:r>
            <a:r>
              <a:rPr lang="en-US" sz="2800" dirty="0"/>
              <a:t> </a:t>
            </a:r>
            <a:r>
              <a:rPr lang="en-US" sz="2800" dirty="0" err="1"/>
              <a:t>beschrijft</a:t>
            </a:r>
            <a:r>
              <a:rPr lang="en-US" sz="2800" dirty="0"/>
              <a:t> het </a:t>
            </a:r>
            <a:r>
              <a:rPr lang="en-US" sz="2800" dirty="0" err="1"/>
              <a:t>geheugen</a:t>
            </a:r>
            <a:r>
              <a:rPr lang="en-US" sz="2800" dirty="0"/>
              <a:t> van </a:t>
            </a:r>
            <a:r>
              <a:rPr lang="en-US" sz="2800" dirty="0" err="1"/>
              <a:t>een</a:t>
            </a:r>
            <a:r>
              <a:rPr lang="en-US" sz="2800" dirty="0"/>
              <a:t> object (</a:t>
            </a:r>
            <a:r>
              <a:rPr lang="en-US" sz="2800" dirty="0" err="1"/>
              <a:t>instantievariabelen</a:t>
            </a:r>
            <a:r>
              <a:rPr lang="en-US" sz="2800" dirty="0"/>
              <a:t>).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800" dirty="0"/>
              <a:t>De </a:t>
            </a:r>
            <a:r>
              <a:rPr lang="en-US" sz="2800" dirty="0" err="1"/>
              <a:t>methodes</a:t>
            </a:r>
            <a:r>
              <a:rPr lang="en-US" sz="2800" dirty="0"/>
              <a:t> die </a:t>
            </a:r>
            <a:r>
              <a:rPr lang="en-US" sz="2800" dirty="0" err="1"/>
              <a:t>beschreven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 in de </a:t>
            </a:r>
            <a:r>
              <a:rPr lang="en-US" sz="2800" dirty="0" err="1"/>
              <a:t>broncode</a:t>
            </a:r>
            <a:r>
              <a:rPr lang="en-US" sz="2800" dirty="0"/>
              <a:t> </a:t>
            </a:r>
            <a:r>
              <a:rPr lang="en-US" sz="2800" dirty="0" err="1"/>
              <a:t>geven</a:t>
            </a:r>
            <a:r>
              <a:rPr lang="en-US" sz="2800" dirty="0"/>
              <a:t> </a:t>
            </a:r>
            <a:r>
              <a:rPr lang="en-US" sz="2800" dirty="0" err="1"/>
              <a:t>functionaliteit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elk object van </a:t>
            </a:r>
            <a:r>
              <a:rPr lang="en-US" sz="2800" dirty="0" err="1"/>
              <a:t>deze</a:t>
            </a:r>
            <a:r>
              <a:rPr lang="en-US" sz="2800" dirty="0"/>
              <a:t> </a:t>
            </a:r>
            <a:r>
              <a:rPr lang="en-US" sz="2800" dirty="0" err="1"/>
              <a:t>klasse</a:t>
            </a:r>
            <a:r>
              <a:rPr lang="en-US" sz="2800" dirty="0"/>
              <a:t>.</a:t>
            </a:r>
          </a:p>
          <a:p>
            <a:pPr marL="446088" indent="-331788">
              <a:lnSpc>
                <a:spcPts val="4000"/>
              </a:lnSpc>
              <a:spcBef>
                <a:spcPts val="1200"/>
              </a:spcBef>
            </a:pPr>
            <a:r>
              <a:rPr lang="en-US" sz="2800" dirty="0" err="1"/>
              <a:t>Broncode</a:t>
            </a:r>
            <a:r>
              <a:rPr lang="en-US" sz="2800" dirty="0"/>
              <a:t> </a:t>
            </a:r>
            <a:r>
              <a:rPr lang="en-US" sz="2800" dirty="0" err="1"/>
              <a:t>bekijken</a:t>
            </a:r>
            <a:r>
              <a:rPr lang="en-US" sz="2800" dirty="0"/>
              <a:t>/</a:t>
            </a:r>
            <a:r>
              <a:rPr lang="en-US" sz="2800" dirty="0" err="1"/>
              <a:t>aanpassen</a:t>
            </a:r>
            <a:r>
              <a:rPr lang="en-US" sz="2800" dirty="0"/>
              <a:t> met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4"/>
                </a:solidFill>
              </a:rPr>
              <a:t>editor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51</a:t>
            </a:fld>
            <a:endParaRPr lang="nl-NL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44562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>
                <a:solidFill>
                  <a:schemeClr val="accent3"/>
                </a:solidFill>
                <a:latin typeface="+mn-lt"/>
              </a:rPr>
              <a:t>Scenario in </a:t>
            </a:r>
            <a:r>
              <a:rPr lang="nl-NL" sz="4000" b="1" dirty="0" err="1">
                <a:solidFill>
                  <a:schemeClr val="accent3"/>
                </a:solidFill>
                <a:latin typeface="+mn-lt"/>
              </a:rPr>
              <a:t>Greenfoot</a:t>
            </a:r>
            <a:endParaRPr lang="nl-NL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CBDEDCA1-7620-4780-A741-5ED74755FE28}" type="slidenum">
              <a:rPr lang="en-US" sz="1400" smtClean="0"/>
              <a:pPr/>
              <a:t>6</a:t>
            </a:fld>
            <a:endParaRPr lang="th-TH" sz="1400"/>
          </a:p>
        </p:txBody>
      </p:sp>
      <p:sp>
        <p:nvSpPr>
          <p:cNvPr id="13" name="Tekstvak 12"/>
          <p:cNvSpPr txBox="1"/>
          <p:nvPr/>
        </p:nvSpPr>
        <p:spPr>
          <a:xfrm>
            <a:off x="369679" y="1143000"/>
            <a:ext cx="8450793" cy="1597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en-US" sz="2800" dirty="0">
                <a:latin typeface="+mn-lt"/>
              </a:rPr>
              <a:t>Open het </a:t>
            </a:r>
            <a:r>
              <a:rPr lang="en-US" sz="2800" dirty="0"/>
              <a:t>scenario leaves-and-wombats </a:t>
            </a:r>
            <a:r>
              <a:rPr lang="en-US" sz="2800" dirty="0" err="1">
                <a:latin typeface="+mn-lt"/>
              </a:rPr>
              <a:t>uit</a:t>
            </a:r>
            <a:r>
              <a:rPr lang="en-US" sz="2800" dirty="0">
                <a:latin typeface="+mn-lt"/>
              </a:rPr>
              <a:t> chapter01. </a:t>
            </a:r>
            <a:r>
              <a:rPr lang="en-US" sz="2800" dirty="0"/>
              <a:t>Download alle scenarios van </a:t>
            </a:r>
            <a:r>
              <a:rPr lang="en-US" sz="2800" dirty="0">
                <a:hlinkClick r:id="rId2"/>
              </a:rPr>
              <a:t>https://www.greenfoot.org/book/</a:t>
            </a:r>
            <a:endParaRPr lang="en-US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981266-A554-49FA-B0C7-FEBB6074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877599"/>
            <a:ext cx="3667125" cy="3800475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BFFD4B2-6241-4645-BD28-F8D4DCB0DACC}"/>
              </a:ext>
            </a:extLst>
          </p:cNvPr>
          <p:cNvSpPr/>
          <p:nvPr/>
        </p:nvSpPr>
        <p:spPr>
          <a:xfrm>
            <a:off x="2699792" y="3429000"/>
            <a:ext cx="2808312" cy="36004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7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88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9144"/>
            <a:ext cx="56716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Senario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in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Greenfoot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Tijdelijke aanduiding voor inhoud 16"/>
          <p:cNvSpPr>
            <a:spLocks noGrp="1"/>
          </p:cNvSpPr>
          <p:nvPr>
            <p:ph idx="1"/>
          </p:nvPr>
        </p:nvSpPr>
        <p:spPr>
          <a:xfrm>
            <a:off x="467544" y="1147178"/>
            <a:ext cx="8352928" cy="4968552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buNone/>
            </a:pPr>
            <a:r>
              <a:rPr lang="en-US" sz="2800" b="1" dirty="0">
                <a:solidFill>
                  <a:schemeClr val="accent4"/>
                </a:solidFill>
              </a:rPr>
              <a:t>Scenario</a:t>
            </a:r>
            <a:r>
              <a:rPr lang="en-US" sz="2800" dirty="0"/>
              <a:t> = Java-</a:t>
            </a:r>
            <a:r>
              <a:rPr lang="en-US" sz="2800" dirty="0" err="1"/>
              <a:t>programma</a:t>
            </a:r>
            <a:r>
              <a:rPr lang="en-US" sz="2800" dirty="0"/>
              <a:t> in </a:t>
            </a:r>
            <a:r>
              <a:rPr lang="en-US" sz="2800" dirty="0" err="1"/>
              <a:t>Greenfoot</a:t>
            </a:r>
            <a:endParaRPr lang="en-US" sz="2800" dirty="0"/>
          </a:p>
          <a:p>
            <a:pPr marL="446088" indent="-331788">
              <a:lnSpc>
                <a:spcPts val="4000"/>
              </a:lnSpc>
            </a:pPr>
            <a:r>
              <a:rPr lang="en-US" sz="2800" dirty="0" err="1"/>
              <a:t>beschrijft</a:t>
            </a:r>
            <a:r>
              <a:rPr lang="en-US" sz="2800" dirty="0"/>
              <a:t> </a:t>
            </a:r>
            <a:r>
              <a:rPr lang="en-US" sz="2800" dirty="0" err="1"/>
              <a:t>wereld</a:t>
            </a:r>
            <a:r>
              <a:rPr lang="en-US" sz="2800" dirty="0"/>
              <a:t> </a:t>
            </a:r>
          </a:p>
          <a:p>
            <a:pPr marL="446088" indent="-331788">
              <a:lnSpc>
                <a:spcPts val="4000"/>
              </a:lnSpc>
            </a:pPr>
            <a:r>
              <a:rPr lang="en-US" sz="2800" dirty="0" err="1"/>
              <a:t>stelt</a:t>
            </a:r>
            <a:r>
              <a:rPr lang="en-US" sz="2800" dirty="0"/>
              <a:t> </a:t>
            </a:r>
            <a:r>
              <a:rPr lang="en-US" sz="2800" dirty="0" err="1"/>
              <a:t>één</a:t>
            </a:r>
            <a:r>
              <a:rPr lang="en-US" sz="2800" dirty="0"/>
              <a:t> of </a:t>
            </a:r>
            <a:r>
              <a:rPr lang="en-US" sz="2800" dirty="0" err="1"/>
              <a:t>meerdere</a:t>
            </a:r>
            <a:r>
              <a:rPr lang="en-US" sz="2800" dirty="0"/>
              <a:t> </a:t>
            </a:r>
            <a:r>
              <a:rPr lang="en-US" sz="2800" dirty="0" err="1"/>
              <a:t>actoren</a:t>
            </a:r>
            <a:r>
              <a:rPr lang="en-US" sz="2800" dirty="0"/>
              <a:t> </a:t>
            </a:r>
            <a:r>
              <a:rPr lang="en-US" sz="2800" dirty="0" err="1"/>
              <a:t>beschikbaar</a:t>
            </a:r>
            <a:endParaRPr lang="en-US" sz="2800" dirty="0"/>
          </a:p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7</a:t>
            </a:fld>
            <a:endParaRPr lang="nl-NL" sz="140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298" y="96798"/>
            <a:ext cx="936104" cy="10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fgeronde rechthoek 15"/>
          <p:cNvSpPr/>
          <p:nvPr/>
        </p:nvSpPr>
        <p:spPr>
          <a:xfrm>
            <a:off x="4957870" y="4101024"/>
            <a:ext cx="1205292" cy="1657261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8"/>
          <p:cNvSpPr txBox="1"/>
          <p:nvPr/>
        </p:nvSpPr>
        <p:spPr>
          <a:xfrm>
            <a:off x="6366650" y="3879266"/>
            <a:ext cx="2316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WombatWorld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2 </a:t>
            </a:r>
            <a:r>
              <a:rPr lang="en-US" sz="2600" dirty="0" err="1"/>
              <a:t>actoren</a:t>
            </a:r>
            <a:r>
              <a:rPr lang="en-US" sz="2600" dirty="0"/>
              <a:t>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/>
              <a:t>Wombat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dirty="0"/>
              <a:t>Leaf</a:t>
            </a:r>
          </a:p>
        </p:txBody>
      </p:sp>
      <p:cxnSp>
        <p:nvCxnSpPr>
          <p:cNvPr id="13" name="Straight Arrow Connector 10"/>
          <p:cNvCxnSpPr/>
          <p:nvPr/>
        </p:nvCxnSpPr>
        <p:spPr>
          <a:xfrm flipH="1">
            <a:off x="5803122" y="4114542"/>
            <a:ext cx="553194" cy="275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0"/>
          <p:cNvCxnSpPr>
            <a:stCxn id="18" idx="1"/>
          </p:cNvCxnSpPr>
          <p:nvPr/>
        </p:nvCxnSpPr>
        <p:spPr>
          <a:xfrm flipH="1">
            <a:off x="5976874" y="4925707"/>
            <a:ext cx="389776" cy="25651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1" y="1048460"/>
            <a:ext cx="6271133" cy="54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1.1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Aan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de slag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8</a:t>
            </a:fld>
            <a:endParaRPr lang="nl-NL" sz="1400"/>
          </a:p>
        </p:txBody>
      </p:sp>
      <p:sp>
        <p:nvSpPr>
          <p:cNvPr id="4" name="TextBox 3"/>
          <p:cNvSpPr txBox="1"/>
          <p:nvPr/>
        </p:nvSpPr>
        <p:spPr>
          <a:xfrm>
            <a:off x="1401303" y="2085345"/>
            <a:ext cx="14756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Wombat-World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8304" y="3574411"/>
            <a:ext cx="20501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/>
              <a:t>Klassen</a:t>
            </a:r>
            <a:r>
              <a:rPr lang="en-US" sz="2600" dirty="0"/>
              <a:t>-diagram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247" y="4781351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/>
              <a:t>Bedieningsknoppen</a:t>
            </a:r>
            <a:endParaRPr lang="en-US" sz="2600" dirty="0"/>
          </a:p>
        </p:txBody>
      </p:sp>
      <p:sp>
        <p:nvSpPr>
          <p:cNvPr id="19" name="Afgeronde rechthoek 18"/>
          <p:cNvSpPr/>
          <p:nvPr/>
        </p:nvSpPr>
        <p:spPr>
          <a:xfrm>
            <a:off x="657627" y="6002427"/>
            <a:ext cx="4704115" cy="43204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/>
          <p:cNvSpPr/>
          <p:nvPr/>
        </p:nvSpPr>
        <p:spPr>
          <a:xfrm>
            <a:off x="5433751" y="2085345"/>
            <a:ext cx="1264568" cy="158417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1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Straight Arrow Connector 10"/>
          <p:cNvCxnSpPr/>
          <p:nvPr/>
        </p:nvCxnSpPr>
        <p:spPr>
          <a:xfrm>
            <a:off x="2494478" y="2723049"/>
            <a:ext cx="456253" cy="37040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0"/>
          <p:cNvCxnSpPr/>
          <p:nvPr/>
        </p:nvCxnSpPr>
        <p:spPr>
          <a:xfrm>
            <a:off x="2049375" y="5273794"/>
            <a:ext cx="288032" cy="6019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0"/>
          <p:cNvCxnSpPr/>
          <p:nvPr/>
        </p:nvCxnSpPr>
        <p:spPr>
          <a:xfrm flipH="1" flipV="1">
            <a:off x="6656758" y="3574411"/>
            <a:ext cx="579538" cy="196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345" y="146541"/>
            <a:ext cx="936104" cy="10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Gedachtewolkje: wolk 13">
            <a:extLst>
              <a:ext uri="{FF2B5EF4-FFF2-40B4-BE49-F238E27FC236}">
                <a16:creationId xmlns:a16="http://schemas.microsoft.com/office/drawing/2014/main" id="{33D045E0-C1FA-4E0C-AA62-52538B927006}"/>
              </a:ext>
            </a:extLst>
          </p:cNvPr>
          <p:cNvSpPr/>
          <p:nvPr/>
        </p:nvSpPr>
        <p:spPr>
          <a:xfrm>
            <a:off x="5444638" y="5343936"/>
            <a:ext cx="3312368" cy="829925"/>
          </a:xfrm>
          <a:prstGeom prst="cloudCallout">
            <a:avLst>
              <a:gd name="adj1" fmla="val -53825"/>
              <a:gd name="adj2" fmla="val 50407"/>
            </a:avLst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>
                <a:solidFill>
                  <a:schemeClr val="tx1"/>
                </a:solidFill>
              </a:rPr>
              <a:t>taal-afhankelijk</a:t>
            </a:r>
            <a:endParaRPr lang="nl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772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+mn-lt"/>
              </a:rPr>
              <a:t>1.2 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Objecten</a:t>
            </a:r>
            <a:r>
              <a:rPr lang="en-US" sz="4000" b="1" dirty="0">
                <a:solidFill>
                  <a:schemeClr val="accent3"/>
                </a:solidFill>
                <a:latin typeface="+mn-lt"/>
              </a:rPr>
              <a:t> en </a:t>
            </a:r>
            <a:r>
              <a:rPr lang="en-US" sz="4000" b="1" dirty="0" err="1">
                <a:solidFill>
                  <a:schemeClr val="accent3"/>
                </a:solidFill>
                <a:latin typeface="+mn-lt"/>
              </a:rPr>
              <a:t>klassen</a:t>
            </a:r>
            <a:endParaRPr lang="en-US" sz="4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84268" y="6492875"/>
            <a:ext cx="2057400" cy="365125"/>
          </a:xfrm>
        </p:spPr>
        <p:txBody>
          <a:bodyPr>
            <a:normAutofit/>
          </a:bodyPr>
          <a:lstStyle/>
          <a:p>
            <a:fld id="{4E6B4ACF-A3E2-4E65-8119-0780E81F0060}" type="slidenum">
              <a:rPr lang="nl-NL" sz="1400" smtClean="0"/>
              <a:pPr/>
              <a:t>9</a:t>
            </a:fld>
            <a:endParaRPr lang="nl-NL" sz="1400"/>
          </a:p>
        </p:txBody>
      </p:sp>
      <p:sp>
        <p:nvSpPr>
          <p:cNvPr id="3" name="Tekstvak 2"/>
          <p:cNvSpPr txBox="1"/>
          <p:nvPr/>
        </p:nvSpPr>
        <p:spPr>
          <a:xfrm>
            <a:off x="827584" y="1642940"/>
            <a:ext cx="7488832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ts val="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nl-BE" sz="2800" dirty="0"/>
              <a:t>Java is een </a:t>
            </a:r>
            <a:r>
              <a:rPr lang="nl-BE" sz="2800" b="1" dirty="0">
                <a:solidFill>
                  <a:schemeClr val="accent4"/>
                </a:solidFill>
              </a:rPr>
              <a:t>objectgeoriënteerde</a:t>
            </a:r>
            <a:r>
              <a:rPr lang="nl-BE" sz="2800" dirty="0"/>
              <a:t> taal</a:t>
            </a:r>
          </a:p>
          <a:p>
            <a:pPr marL="354013" indent="-354013">
              <a:lnSpc>
                <a:spcPts val="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nl-BE" sz="2800" dirty="0"/>
              <a:t>De concepten klassen en objecten zijn elementair bij </a:t>
            </a:r>
            <a:r>
              <a:rPr lang="nl-BE" sz="2800" dirty="0" err="1"/>
              <a:t>objectgeoriënteerd</a:t>
            </a:r>
            <a:r>
              <a:rPr lang="nl-BE" sz="2800" dirty="0"/>
              <a:t> programmeren</a:t>
            </a:r>
          </a:p>
          <a:p>
            <a:pPr marL="354013" indent="-354013">
              <a:lnSpc>
                <a:spcPts val="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nl-BE" sz="2800" dirty="0"/>
              <a:t>Voorbeelden klasse: Wombat, </a:t>
            </a:r>
            <a:r>
              <a:rPr lang="nl-BE" sz="2800" dirty="0" err="1"/>
              <a:t>Leaf</a:t>
            </a:r>
            <a:endParaRPr lang="nl-BE" sz="2800" dirty="0"/>
          </a:p>
          <a:p>
            <a:pPr marL="354013" indent="-354013">
              <a:lnSpc>
                <a:spcPts val="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nl-BE" sz="2800" dirty="0"/>
              <a:t>Van klassen kunnen objecten (instanties) gemaakt worden</a:t>
            </a:r>
          </a:p>
        </p:txBody>
      </p:sp>
      <p:pic>
        <p:nvPicPr>
          <p:cNvPr id="13" name="Picture 5" descr="java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012" y="96487"/>
            <a:ext cx="1132656" cy="113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EA_1_0_13.potx" id="{5F6C1209-3523-440E-8533-DCE97EC5C651}" vid="{6C779022-81AC-4A5D-B0C5-44F49FEE6A6E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6448372BDE8468214E59159341374" ma:contentTypeVersion="" ma:contentTypeDescription="Een nieuw document maken." ma:contentTypeScope="" ma:versionID="7283f13cbfdd32d312a7eeb4b4b5e1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3FB412-F941-458A-8603-5A56A2D30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B7BC7B-679F-4BA5-8415-249385163B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00F72F-AB13-4D00-A2CA-9598EDCB33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7614</TotalTime>
  <Words>1445</Words>
  <Application>Microsoft Office PowerPoint</Application>
  <PresentationFormat>Diavoorstelling (4:3)</PresentationFormat>
  <Paragraphs>349</Paragraphs>
  <Slides>51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Consolas</vt:lpstr>
      <vt:lpstr>Tw Cen MT</vt:lpstr>
      <vt:lpstr>Wingdings</vt:lpstr>
      <vt:lpstr>Kantoorthema</vt:lpstr>
      <vt:lpstr>1_Kantoorthema</vt:lpstr>
      <vt:lpstr>Hoofdstuk 1 Kennis maken met GreenFOOT</vt:lpstr>
      <vt:lpstr>Inhoud</vt:lpstr>
      <vt:lpstr>Java en Greenfoot</vt:lpstr>
      <vt:lpstr>Wat is Java?</vt:lpstr>
      <vt:lpstr>Wat is Greenfoot ?</vt:lpstr>
      <vt:lpstr>Scenario in Greenfoot</vt:lpstr>
      <vt:lpstr>Senario in Greenfoot</vt:lpstr>
      <vt:lpstr>1.1  Aan de slag</vt:lpstr>
      <vt:lpstr>1.2  Objecten en klassen</vt:lpstr>
      <vt:lpstr>Objecten maken</vt:lpstr>
      <vt:lpstr> Objecten maken</vt:lpstr>
      <vt:lpstr>Objecten versus klassen</vt:lpstr>
      <vt:lpstr>1.3  Interactie met objecten</vt:lpstr>
      <vt:lpstr>UML – voorstelling van de klasse</vt:lpstr>
      <vt:lpstr>1.3  Interactie met objecten</vt:lpstr>
      <vt:lpstr>1.4  Returntypes</vt:lpstr>
      <vt:lpstr>1.4  Returntype: boolean</vt:lpstr>
      <vt:lpstr>1.4  Returntype: boolean</vt:lpstr>
      <vt:lpstr>1.4  Returntype: int</vt:lpstr>
      <vt:lpstr>1.4  Returntypes: besluit</vt:lpstr>
      <vt:lpstr>1.5  Parameters</vt:lpstr>
      <vt:lpstr>PowerPoint-presentatie</vt:lpstr>
      <vt:lpstr>void setdirection(int direction)</vt:lpstr>
      <vt:lpstr>PowerPoint-presentatie</vt:lpstr>
      <vt:lpstr>PowerPoint-presentatie</vt:lpstr>
      <vt:lpstr>PowerPoint-presentatie</vt:lpstr>
      <vt:lpstr>1.5  Parameters: signatuur</vt:lpstr>
      <vt:lpstr>  Instantievariabelen</vt:lpstr>
      <vt:lpstr>  Instantievariabelen - status</vt:lpstr>
      <vt:lpstr>  UML – voorstelling van de klasse </vt:lpstr>
      <vt:lpstr>1.6  Uitvoeren in Greenfoot</vt:lpstr>
      <vt:lpstr>1.6  Uitvoeren in Greenfoot</vt:lpstr>
      <vt:lpstr>1.6  Uitvoeren in Greenfoot</vt:lpstr>
      <vt:lpstr>  Java + Greenfoot</vt:lpstr>
      <vt:lpstr>1.8  Wat zie je in het klassendiagram?</vt:lpstr>
      <vt:lpstr>    Wat zie je in het klassendiagram?</vt:lpstr>
      <vt:lpstr>PowerPoint-presentatie</vt:lpstr>
      <vt:lpstr>PowerPoint-presentatie</vt:lpstr>
      <vt:lpstr>    Wat zie je in het klassendiagram?</vt:lpstr>
      <vt:lpstr>    Actor</vt:lpstr>
      <vt:lpstr>1.10  Broncode</vt:lpstr>
      <vt:lpstr>   Broncode</vt:lpstr>
      <vt:lpstr>Broncode Wombat</vt:lpstr>
      <vt:lpstr>Broncode Wombat</vt:lpstr>
      <vt:lpstr>Broncode Wombat</vt:lpstr>
      <vt:lpstr>Inhoud</vt:lpstr>
      <vt:lpstr>Belangrijke begrippen</vt:lpstr>
      <vt:lpstr>Concept: klassendiagram</vt:lpstr>
      <vt:lpstr>UML voorstelling van een klasse</vt:lpstr>
      <vt:lpstr>Concept: methode</vt:lpstr>
      <vt:lpstr>Broncode</vt:lpstr>
    </vt:vector>
  </TitlesOfParts>
  <Company>Hogeschool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1 - Getting to know Greenfoot</dc:title>
  <dc:creator>Hogeschool Gent</dc:creator>
  <cp:lastModifiedBy>Marleen Denert</cp:lastModifiedBy>
  <cp:revision>216</cp:revision>
  <cp:lastPrinted>2018-02-15T11:23:45Z</cp:lastPrinted>
  <dcterms:created xsi:type="dcterms:W3CDTF">2011-06-21T13:42:47Z</dcterms:created>
  <dcterms:modified xsi:type="dcterms:W3CDTF">2021-10-06T07:46:24Z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0x010100A6F6448372BDE8468214E59159341374</vt:lpwstr>
  </property>
</Properties>
</file>